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modernComment_102_8E6410F4.xml" ContentType="application/vnd.ms-powerpoint.comments+xml"/>
  <Override PartName="/ppt/comments/modernComment_124_368267A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58" r:id="rId3"/>
    <p:sldId id="275" r:id="rId4"/>
    <p:sldId id="292" r:id="rId5"/>
    <p:sldId id="290" r:id="rId6"/>
    <p:sldId id="287" r:id="rId7"/>
    <p:sldId id="273" r:id="rId8"/>
    <p:sldId id="29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E270935-C276-41BB-A8A7-F57B637FB701}">
          <p14:sldIdLst>
            <p14:sldId id="283"/>
            <p14:sldId id="258"/>
            <p14:sldId id="275"/>
          </p14:sldIdLst>
        </p14:section>
        <p14:section name="Sekcja bez tytułu" id="{C2F962AC-35E4-49D0-A3D7-C812B9244312}">
          <p14:sldIdLst>
            <p14:sldId id="292"/>
            <p14:sldId id="290"/>
            <p14:sldId id="287"/>
            <p14:sldId id="273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473CE6-4B68-D095-73A4-DD72CF06ADA4}" name="Iwona Derda" initials="ID" userId="S::iwona.derda@wirzpoznan.onmicrosoft.com::ae3db2de-b84d-4db0-9965-5f8f1ece74e0" providerId="AD"/>
  <p188:author id="{84D860ED-06F3-DEA9-ECA2-F05F5DFF8EEC}" name="Monika Nowicka" initials="MN" userId="S::monika.nowicka@wirzpoznan.onmicrosoft.com::c1493df8-fbd9-43ee-8ee0-e83a830b2f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usiahoho" initials="A" lastIdx="1" clrIdx="0">
    <p:extLst>
      <p:ext uri="{19B8F6BF-5375-455C-9EA6-DF929625EA0E}">
        <p15:presenceInfo xmlns:p15="http://schemas.microsoft.com/office/powerpoint/2012/main" userId="Aniusiaho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E55"/>
    <a:srgbClr val="31C6F6"/>
    <a:srgbClr val="FF9602"/>
    <a:srgbClr val="AF70CB"/>
    <a:srgbClr val="D1D943"/>
    <a:srgbClr val="FBCF48"/>
    <a:srgbClr val="BFD8EF"/>
    <a:srgbClr val="FFCE2B"/>
    <a:srgbClr val="EBF3FA"/>
    <a:srgbClr val="F0B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omments/modernComment_102_8E6410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DFE5A4-CEFA-43FA-A572-A8C0EB720391}" authorId="{84D860ED-06F3-DEA9-ECA2-F05F5DFF8EEC}" created="2022-02-16T14:14:27.081">
    <pc:sldMkLst xmlns:pc="http://schemas.microsoft.com/office/powerpoint/2013/main/command">
      <pc:docMk/>
      <pc:sldMk cId="2388922612" sldId="258"/>
    </pc:sldMkLst>
    <p188:txBody>
      <a:bodyPr/>
      <a:lstStyle/>
      <a:p>
        <a:r>
          <a:rPr lang="pl-PL"/>
          <a:t>choć czy ta definicja będzie im przydatna w grze?</a:t>
        </a:r>
      </a:p>
    </p188:txBody>
  </p188:cm>
</p188:cmLst>
</file>

<file path=ppt/comments/modernComment_124_368267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BC7D3B-DB6D-40D1-8AD7-215D978623BA}" authorId="{84D860ED-06F3-DEA9-ECA2-F05F5DFF8EEC}" created="2022-02-28T09:36:02.633">
    <pc:sldMkLst xmlns:pc="http://schemas.microsoft.com/office/powerpoint/2013/main/command">
      <pc:docMk/>
      <pc:sldMk cId="2997338864" sldId="288"/>
    </pc:sldMkLst>
    <p188:replyLst>
      <p188:reply id="{654259D5-EB53-473E-AAD5-21F5D5DF42D6}" authorId="{84D860ED-06F3-DEA9-ECA2-F05F5DFF8EEC}" created="2022-02-28T09:36:55.221">
        <p188:txBody>
          <a:bodyPr/>
          <a:lstStyle/>
          <a:p>
            <a:r>
              <a:rPr lang="pl-PL"/>
              <a:t>a ślusarz w sali? gdzie go można znaleźć?</a:t>
            </a:r>
          </a:p>
        </p188:txBody>
      </p188:reply>
      <p188:reply id="{AE903F54-5B25-4EAB-9791-D1B28EC61C09}" authorId="{84D860ED-06F3-DEA9-ECA2-F05F5DFF8EEC}" created="2022-02-28T09:38:43.005">
        <p188:txBody>
          <a:bodyPr/>
          <a:lstStyle/>
          <a:p>
            <a:r>
              <a:rPr lang="pl-PL"/>
              <a:t>raczej myślałam że to będzie w tej formie co monter zabudowy, wyświetla się  najpierw napis potem zdjęcie</a:t>
            </a:r>
          </a:p>
        </p188:txBody>
      </p188:reply>
    </p188:replyLst>
    <p188:txBody>
      <a:bodyPr/>
      <a:lstStyle/>
      <a:p>
        <a:r>
          <a:rPr lang="pl-PL"/>
          <a:t>można dopisać murarza -tynkarza,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39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86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91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6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01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9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5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6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9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2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9D34-1FEC-4DF1-B855-4CE9FB30D0CD}" type="datetimeFigureOut">
              <a:rPr lang="pl-PL" smtClean="0"/>
              <a:t>25.07.2022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5301-F047-4C5A-8AE2-E3EF07357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0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2_8E6410F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microsoft.com/office/2018/10/relationships/comments" Target="../comments/modernComment_124_368267A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 rot="16200000">
            <a:off x="6663854" y="807110"/>
            <a:ext cx="4001710" cy="3788627"/>
            <a:chOff x="7203185" y="360001"/>
            <a:chExt cx="6810324" cy="6447689"/>
          </a:xfrm>
        </p:grpSpPr>
        <p:sp>
          <p:nvSpPr>
            <p:cNvPr id="50" name="Oval 49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val 50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val 51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val 52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54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55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56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58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60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val 61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val 62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val 63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val 64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Oval 65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Oval 66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Oval 67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Oval 68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Oval 69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val 70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Oval 71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val 72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068560" y="168812"/>
            <a:ext cx="5603249" cy="5304888"/>
            <a:chOff x="7203185" y="360001"/>
            <a:chExt cx="6810324" cy="6447689"/>
          </a:xfrm>
        </p:grpSpPr>
        <p:sp>
          <p:nvSpPr>
            <p:cNvPr id="19" name="Oval 18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Oval 19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Oval 20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Oval 21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Oval 22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Oval 23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val 24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Oval 25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Oval 26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Oval 27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Oval 28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Oval 29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Oval 30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Oval 31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Oval 32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Oval 33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Oval 34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Oval 35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val 36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val 37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val 38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val 39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val 41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3" descr="C:\Documents and Settings\Małgorzata\Pulpit\logo_w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92" y="76434"/>
            <a:ext cx="1235035" cy="117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9288425" y="5421861"/>
            <a:ext cx="2869971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6659459" y="5099959"/>
            <a:ext cx="5517381" cy="7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57045" y="-1056905"/>
            <a:ext cx="9140086" cy="7389439"/>
            <a:chOff x="3783724" y="-56251"/>
            <a:chExt cx="7201369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724" y="-56251"/>
              <a:ext cx="7201369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41355" y="2388542"/>
              <a:ext cx="5367749" cy="322499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7303" y="2771178"/>
            <a:ext cx="6829173" cy="1617170"/>
          </a:xfrm>
        </p:spPr>
        <p:txBody>
          <a:bodyPr>
            <a:noAutofit/>
          </a:bodyPr>
          <a:lstStyle/>
          <a:p>
            <a:r>
              <a:rPr lang="pl-PL" sz="25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Zawody rzemieślnicze </a:t>
            </a:r>
            <a:br>
              <a:rPr lang="pl-PL" sz="25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5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nauczane w szkole branżowej I stopnia </a:t>
            </a:r>
            <a:br>
              <a:rPr lang="pl-PL" sz="25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5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 systemie pozaszkolnym</a:t>
            </a:r>
            <a:endParaRPr lang="pl-PL" sz="2500" dirty="0"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3FC0CCE-81B9-471C-8D4D-B32C2D17B860}"/>
              </a:ext>
            </a:extLst>
          </p:cNvPr>
          <p:cNvSpPr txBox="1"/>
          <p:nvPr/>
        </p:nvSpPr>
        <p:spPr>
          <a:xfrm>
            <a:off x="2629768" y="2284881"/>
            <a:ext cx="682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latin typeface="Century Gothic" panose="020B0502020202020204" pitchFamily="34" charset="0"/>
              </a:rPr>
              <a:t>Z PASJĄ W RZEMIOŚLE</a:t>
            </a:r>
          </a:p>
        </p:txBody>
      </p:sp>
      <p:pic>
        <p:nvPicPr>
          <p:cNvPr id="81" name="Obraz 80" descr="Obraz zawierający tekst&#10;&#10;Opis wygenerowany automatycznie">
            <a:extLst>
              <a:ext uri="{FF2B5EF4-FFF2-40B4-BE49-F238E27FC236}">
                <a16:creationId xmlns:a16="http://schemas.microsoft.com/office/drawing/2014/main" id="{A75971BB-5845-0DD5-C211-45B70514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790" y="-1788635"/>
            <a:ext cx="4762067" cy="4762067"/>
          </a:xfrm>
          <a:prstGeom prst="rect">
            <a:avLst/>
          </a:prstGeom>
        </p:spPr>
      </p:pic>
      <p:pic>
        <p:nvPicPr>
          <p:cNvPr id="82" name="Obraz 81">
            <a:extLst>
              <a:ext uri="{FF2B5EF4-FFF2-40B4-BE49-F238E27FC236}">
                <a16:creationId xmlns:a16="http://schemas.microsoft.com/office/drawing/2014/main" id="{4A3C96EC-F64C-630B-32BF-558023BE8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5278517"/>
            <a:ext cx="11000501" cy="16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5247307" y="766662"/>
            <a:ext cx="6810324" cy="6447689"/>
            <a:chOff x="7203185" y="360001"/>
            <a:chExt cx="6810324" cy="6447689"/>
          </a:xfrm>
        </p:grpSpPr>
        <p:sp>
          <p:nvSpPr>
            <p:cNvPr id="53" name="Oval 52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53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54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55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56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57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58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59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60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val 61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val 62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val 63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val 64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Oval 65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Oval 66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Oval 67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Oval 68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Oval 69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val 70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Oval 71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val 72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Oval 73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Oval 74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" name="Oval 75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2" t="31198" r="17117" b="12532"/>
          <a:stretch/>
        </p:blipFill>
        <p:spPr>
          <a:xfrm rot="5400000">
            <a:off x="3220446" y="190237"/>
            <a:ext cx="5686517" cy="7605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453" y="1545955"/>
            <a:ext cx="6441396" cy="464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extBox 24"/>
          <p:cNvSpPr txBox="1"/>
          <p:nvPr/>
        </p:nvSpPr>
        <p:spPr>
          <a:xfrm>
            <a:off x="5126672" y="4722474"/>
            <a:ext cx="218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pl-PL" altLang="pl-PL" b="1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zym jest rzemiosło?</a:t>
            </a:r>
            <a:endParaRPr lang="pl-PL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07326" y="2602761"/>
            <a:ext cx="5719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8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Rzemiosłem jest wykonywanie pracy polegającej na tworzeniu przedmiotów lub świadczeniu usług przez osoby posiadające kwalifikacje zawodowe.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22" y="1712609"/>
            <a:ext cx="650610" cy="579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21" y="6203882"/>
            <a:ext cx="636685" cy="636685"/>
          </a:xfrm>
          <a:prstGeom prst="rect">
            <a:avLst/>
          </a:prstGeom>
        </p:spPr>
      </p:pic>
      <p:sp>
        <p:nvSpPr>
          <p:cNvPr id="83" name="Pięciokąt 4">
            <a:extLst>
              <a:ext uri="{FF2B5EF4-FFF2-40B4-BE49-F238E27FC236}">
                <a16:creationId xmlns:a16="http://schemas.microsoft.com/office/drawing/2014/main" id="{0B5E3138-E173-47D4-ABAA-1EA7E588711C}"/>
              </a:ext>
            </a:extLst>
          </p:cNvPr>
          <p:cNvSpPr/>
          <p:nvPr/>
        </p:nvSpPr>
        <p:spPr>
          <a:xfrm>
            <a:off x="1" y="320234"/>
            <a:ext cx="6839452" cy="892855"/>
          </a:xfrm>
          <a:prstGeom prst="homePlate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Czym jest rzemiosło?</a:t>
            </a:r>
          </a:p>
        </p:txBody>
      </p:sp>
    </p:spTree>
    <p:extLst>
      <p:ext uri="{BB962C8B-B14F-4D97-AF65-F5344CB8AC3E}">
        <p14:creationId xmlns:p14="http://schemas.microsoft.com/office/powerpoint/2010/main" val="23889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3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ęciokąt 4"/>
          <p:cNvSpPr/>
          <p:nvPr/>
        </p:nvSpPr>
        <p:spPr>
          <a:xfrm>
            <a:off x="1" y="590682"/>
            <a:ext cx="4199138" cy="892855"/>
          </a:xfrm>
          <a:prstGeom prst="homePlate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7" name="Group 51">
            <a:extLst>
              <a:ext uri="{FF2B5EF4-FFF2-40B4-BE49-F238E27FC236}">
                <a16:creationId xmlns:a16="http://schemas.microsoft.com/office/drawing/2014/main" id="{A5E5489C-40EE-46BA-99EB-9714C9312BB6}"/>
              </a:ext>
            </a:extLst>
          </p:cNvPr>
          <p:cNvGrpSpPr/>
          <p:nvPr/>
        </p:nvGrpSpPr>
        <p:grpSpPr>
          <a:xfrm>
            <a:off x="6956103" y="1781823"/>
            <a:ext cx="5304984" cy="5076177"/>
            <a:chOff x="7203185" y="360001"/>
            <a:chExt cx="6810324" cy="6447689"/>
          </a:xfrm>
        </p:grpSpPr>
        <p:sp>
          <p:nvSpPr>
            <p:cNvPr id="38" name="Oval 52">
              <a:extLst>
                <a:ext uri="{FF2B5EF4-FFF2-40B4-BE49-F238E27FC236}">
                  <a16:creationId xmlns:a16="http://schemas.microsoft.com/office/drawing/2014/main" id="{A7CFDEF2-8ADE-4EE1-BDB4-62CB3AE117D1}"/>
                </a:ext>
              </a:extLst>
            </p:cNvPr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60">
              <a:extLst>
                <a:ext uri="{FF2B5EF4-FFF2-40B4-BE49-F238E27FC236}">
                  <a16:creationId xmlns:a16="http://schemas.microsoft.com/office/drawing/2014/main" id="{2A135AA9-202B-45E5-A9E3-8CD0332583A2}"/>
                </a:ext>
              </a:extLst>
            </p:cNvPr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val 53">
              <a:extLst>
                <a:ext uri="{FF2B5EF4-FFF2-40B4-BE49-F238E27FC236}">
                  <a16:creationId xmlns:a16="http://schemas.microsoft.com/office/drawing/2014/main" id="{0D4A41B5-36CF-4704-BA67-B12CD63C1477}"/>
                </a:ext>
              </a:extLst>
            </p:cNvPr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val 54">
              <a:extLst>
                <a:ext uri="{FF2B5EF4-FFF2-40B4-BE49-F238E27FC236}">
                  <a16:creationId xmlns:a16="http://schemas.microsoft.com/office/drawing/2014/main" id="{3D0CCFAF-1CB1-421A-9FA4-D23081B67B8A}"/>
                </a:ext>
              </a:extLst>
            </p:cNvPr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55">
              <a:extLst>
                <a:ext uri="{FF2B5EF4-FFF2-40B4-BE49-F238E27FC236}">
                  <a16:creationId xmlns:a16="http://schemas.microsoft.com/office/drawing/2014/main" id="{00C3AFEC-A646-4D2D-8FFB-E620B8C6483A}"/>
                </a:ext>
              </a:extLst>
            </p:cNvPr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val 56">
              <a:extLst>
                <a:ext uri="{FF2B5EF4-FFF2-40B4-BE49-F238E27FC236}">
                  <a16:creationId xmlns:a16="http://schemas.microsoft.com/office/drawing/2014/main" id="{FD87A6B6-904B-4B46-95C0-4D38100B3029}"/>
                </a:ext>
              </a:extLst>
            </p:cNvPr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val 57">
              <a:extLst>
                <a:ext uri="{FF2B5EF4-FFF2-40B4-BE49-F238E27FC236}">
                  <a16:creationId xmlns:a16="http://schemas.microsoft.com/office/drawing/2014/main" id="{B2271A82-3896-4296-8163-1EB2936D3DD1}"/>
                </a:ext>
              </a:extLst>
            </p:cNvPr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Oval 58">
              <a:extLst>
                <a:ext uri="{FF2B5EF4-FFF2-40B4-BE49-F238E27FC236}">
                  <a16:creationId xmlns:a16="http://schemas.microsoft.com/office/drawing/2014/main" id="{9446E84C-E7E1-4C1D-9A1C-1730693276F2}"/>
                </a:ext>
              </a:extLst>
            </p:cNvPr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59">
              <a:extLst>
                <a:ext uri="{FF2B5EF4-FFF2-40B4-BE49-F238E27FC236}">
                  <a16:creationId xmlns:a16="http://schemas.microsoft.com/office/drawing/2014/main" id="{48091264-A10C-48C4-A809-93ADAB1D5EF7}"/>
                </a:ext>
              </a:extLst>
            </p:cNvPr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61">
              <a:extLst>
                <a:ext uri="{FF2B5EF4-FFF2-40B4-BE49-F238E27FC236}">
                  <a16:creationId xmlns:a16="http://schemas.microsoft.com/office/drawing/2014/main" id="{23F90C53-56D3-485B-B750-C709DD23C1C0}"/>
                </a:ext>
              </a:extLst>
            </p:cNvPr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62">
              <a:extLst>
                <a:ext uri="{FF2B5EF4-FFF2-40B4-BE49-F238E27FC236}">
                  <a16:creationId xmlns:a16="http://schemas.microsoft.com/office/drawing/2014/main" id="{97AFFBA5-3ED1-487E-AA03-70A8CD0891CA}"/>
                </a:ext>
              </a:extLst>
            </p:cNvPr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val 63">
              <a:extLst>
                <a:ext uri="{FF2B5EF4-FFF2-40B4-BE49-F238E27FC236}">
                  <a16:creationId xmlns:a16="http://schemas.microsoft.com/office/drawing/2014/main" id="{5B3DB745-EC77-441A-8377-7FEF9467E110}"/>
                </a:ext>
              </a:extLst>
            </p:cNvPr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val 64">
              <a:extLst>
                <a:ext uri="{FF2B5EF4-FFF2-40B4-BE49-F238E27FC236}">
                  <a16:creationId xmlns:a16="http://schemas.microsoft.com/office/drawing/2014/main" id="{0B6608D7-C205-496A-AA58-5FA9827E0926}"/>
                </a:ext>
              </a:extLst>
            </p:cNvPr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val 65">
              <a:extLst>
                <a:ext uri="{FF2B5EF4-FFF2-40B4-BE49-F238E27FC236}">
                  <a16:creationId xmlns:a16="http://schemas.microsoft.com/office/drawing/2014/main" id="{6907BC7E-461F-4BDD-AFD7-3C760133DFDD}"/>
                </a:ext>
              </a:extLst>
            </p:cNvPr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val 66">
              <a:extLst>
                <a:ext uri="{FF2B5EF4-FFF2-40B4-BE49-F238E27FC236}">
                  <a16:creationId xmlns:a16="http://schemas.microsoft.com/office/drawing/2014/main" id="{FD18AB9E-6394-44FB-AB1A-563608968F00}"/>
                </a:ext>
              </a:extLst>
            </p:cNvPr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val 67">
              <a:extLst>
                <a:ext uri="{FF2B5EF4-FFF2-40B4-BE49-F238E27FC236}">
                  <a16:creationId xmlns:a16="http://schemas.microsoft.com/office/drawing/2014/main" id="{F71CCA6D-64A1-4941-A028-5520751D167F}"/>
                </a:ext>
              </a:extLst>
            </p:cNvPr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68">
              <a:extLst>
                <a:ext uri="{FF2B5EF4-FFF2-40B4-BE49-F238E27FC236}">
                  <a16:creationId xmlns:a16="http://schemas.microsoft.com/office/drawing/2014/main" id="{7A2EC761-1975-4119-9153-EFEE064103B0}"/>
                </a:ext>
              </a:extLst>
            </p:cNvPr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69">
              <a:extLst>
                <a:ext uri="{FF2B5EF4-FFF2-40B4-BE49-F238E27FC236}">
                  <a16:creationId xmlns:a16="http://schemas.microsoft.com/office/drawing/2014/main" id="{5D7BDF8C-AE0B-45EB-9F3E-8F150D6BFFC4}"/>
                </a:ext>
              </a:extLst>
            </p:cNvPr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70">
              <a:extLst>
                <a:ext uri="{FF2B5EF4-FFF2-40B4-BE49-F238E27FC236}">
                  <a16:creationId xmlns:a16="http://schemas.microsoft.com/office/drawing/2014/main" id="{13B4B466-C9A3-4623-8F33-2AE09FB98C3B}"/>
                </a:ext>
              </a:extLst>
            </p:cNvPr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71">
              <a:extLst>
                <a:ext uri="{FF2B5EF4-FFF2-40B4-BE49-F238E27FC236}">
                  <a16:creationId xmlns:a16="http://schemas.microsoft.com/office/drawing/2014/main" id="{B2B70E79-C8A4-499E-8675-6215E6BF223F}"/>
                </a:ext>
              </a:extLst>
            </p:cNvPr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72">
              <a:extLst>
                <a:ext uri="{FF2B5EF4-FFF2-40B4-BE49-F238E27FC236}">
                  <a16:creationId xmlns:a16="http://schemas.microsoft.com/office/drawing/2014/main" id="{57674699-94A0-4650-A795-4FDD5AD3F3B6}"/>
                </a:ext>
              </a:extLst>
            </p:cNvPr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73">
              <a:extLst>
                <a:ext uri="{FF2B5EF4-FFF2-40B4-BE49-F238E27FC236}">
                  <a16:creationId xmlns:a16="http://schemas.microsoft.com/office/drawing/2014/main" id="{4EEF17CB-702F-48BC-8D75-369F7B5B0619}"/>
                </a:ext>
              </a:extLst>
            </p:cNvPr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val 74">
              <a:extLst>
                <a:ext uri="{FF2B5EF4-FFF2-40B4-BE49-F238E27FC236}">
                  <a16:creationId xmlns:a16="http://schemas.microsoft.com/office/drawing/2014/main" id="{4E4E8B75-3412-4497-B05D-39A342825A49}"/>
                </a:ext>
              </a:extLst>
            </p:cNvPr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val 75">
              <a:extLst>
                <a:ext uri="{FF2B5EF4-FFF2-40B4-BE49-F238E27FC236}">
                  <a16:creationId xmlns:a16="http://schemas.microsoft.com/office/drawing/2014/main" id="{F3E23EB9-1073-4C44-9CD9-5CAECAF29F2B}"/>
                </a:ext>
              </a:extLst>
            </p:cNvPr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2" name="Straight Connector 76">
              <a:extLst>
                <a:ext uri="{FF2B5EF4-FFF2-40B4-BE49-F238E27FC236}">
                  <a16:creationId xmlns:a16="http://schemas.microsoft.com/office/drawing/2014/main" id="{CC2C739B-60E4-4896-A01A-7034236ACC0A}"/>
                </a:ext>
              </a:extLst>
            </p:cNvPr>
            <p:cNvCxnSpPr/>
            <p:nvPr/>
          </p:nvCxnSpPr>
          <p:spPr>
            <a:xfrm flipH="1">
              <a:off x="7351387" y="2153086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77">
              <a:extLst>
                <a:ext uri="{FF2B5EF4-FFF2-40B4-BE49-F238E27FC236}">
                  <a16:creationId xmlns:a16="http://schemas.microsoft.com/office/drawing/2014/main" id="{FB46D682-1DA2-4F4A-98F2-A8540B4CAE01}"/>
                </a:ext>
              </a:extLst>
            </p:cNvPr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78">
              <a:extLst>
                <a:ext uri="{FF2B5EF4-FFF2-40B4-BE49-F238E27FC236}">
                  <a16:creationId xmlns:a16="http://schemas.microsoft.com/office/drawing/2014/main" id="{3B54A4E1-E1D8-4AE2-95C5-538C07D0E358}"/>
                </a:ext>
              </a:extLst>
            </p:cNvPr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79">
              <a:extLst>
                <a:ext uri="{FF2B5EF4-FFF2-40B4-BE49-F238E27FC236}">
                  <a16:creationId xmlns:a16="http://schemas.microsoft.com/office/drawing/2014/main" id="{95C67197-449C-4C34-BF3B-5093C8EF5C8C}"/>
                </a:ext>
              </a:extLst>
            </p:cNvPr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80">
              <a:extLst>
                <a:ext uri="{FF2B5EF4-FFF2-40B4-BE49-F238E27FC236}">
                  <a16:creationId xmlns:a16="http://schemas.microsoft.com/office/drawing/2014/main" id="{A404F207-D944-4ACE-ABFA-9B21578C4B31}"/>
                </a:ext>
              </a:extLst>
            </p:cNvPr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81">
              <a:extLst>
                <a:ext uri="{FF2B5EF4-FFF2-40B4-BE49-F238E27FC236}">
                  <a16:creationId xmlns:a16="http://schemas.microsoft.com/office/drawing/2014/main" id="{D1BE3ED4-7249-44AD-8BA6-67B5A30883F4}"/>
                </a:ext>
              </a:extLst>
            </p:cNvPr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37671" y="411236"/>
            <a:ext cx="3464317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latin typeface="Century Gothic" panose="020B0502020202020204" pitchFamily="34" charset="0"/>
              </a:rPr>
              <a:t>Zadanie 1:  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087712" y="2138390"/>
            <a:ext cx="5386228" cy="2427137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Znajdź ślady pracy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pięciu rzemieślników </a:t>
            </a:r>
          </a:p>
          <a:p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w sali lekcyjnej.</a:t>
            </a:r>
          </a:p>
        </p:txBody>
      </p:sp>
      <p:sp>
        <p:nvSpPr>
          <p:cNvPr id="68" name="Pięciokąt 4">
            <a:extLst>
              <a:ext uri="{FF2B5EF4-FFF2-40B4-BE49-F238E27FC236}">
                <a16:creationId xmlns:a16="http://schemas.microsoft.com/office/drawing/2014/main" id="{F7E30B22-5FB1-4576-B4E1-1B4F88C4B2D2}"/>
              </a:ext>
            </a:extLst>
          </p:cNvPr>
          <p:cNvSpPr/>
          <p:nvPr/>
        </p:nvSpPr>
        <p:spPr>
          <a:xfrm>
            <a:off x="0" y="5220381"/>
            <a:ext cx="11591446" cy="892855"/>
          </a:xfrm>
          <a:prstGeom prst="homePlate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Pamiętaj - liczy się szybkość i trafność odpowiedzi - POWODZENIA </a:t>
            </a:r>
          </a:p>
        </p:txBody>
      </p:sp>
    </p:spTree>
    <p:extLst>
      <p:ext uri="{BB962C8B-B14F-4D97-AF65-F5344CB8AC3E}">
        <p14:creationId xmlns:p14="http://schemas.microsoft.com/office/powerpoint/2010/main" val="948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AF670E-141B-4F57-BB94-5C05E93F0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337" r="60" b="-337"/>
          <a:stretch/>
        </p:blipFill>
        <p:spPr bwMode="auto">
          <a:xfrm>
            <a:off x="7487029" y="4624506"/>
            <a:ext cx="1886434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3D5E1C2-773C-48D0-ACF8-D90829DF2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6666"/>
          <a:stretch/>
        </p:blipFill>
        <p:spPr bwMode="auto">
          <a:xfrm>
            <a:off x="9829860" y="4624506"/>
            <a:ext cx="1886434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>
            <a:extLst>
              <a:ext uri="{FF2B5EF4-FFF2-40B4-BE49-F238E27FC236}">
                <a16:creationId xmlns:a16="http://schemas.microsoft.com/office/drawing/2014/main" id="{8D44E7A4-60F3-436A-A89D-608E1331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r="27566"/>
          <a:stretch/>
        </p:blipFill>
        <p:spPr bwMode="auto">
          <a:xfrm>
            <a:off x="2875342" y="1632490"/>
            <a:ext cx="1879200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9630B2-5F3D-4E0B-B3B7-E3C907744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r="16867"/>
          <a:stretch/>
        </p:blipFill>
        <p:spPr bwMode="auto">
          <a:xfrm>
            <a:off x="548274" y="1632490"/>
            <a:ext cx="1879200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2685024" y="1591020"/>
            <a:ext cx="2208140" cy="1980000"/>
          </a:xfrm>
          <a:prstGeom prst="roundRect">
            <a:avLst/>
          </a:prstGeom>
          <a:solidFill>
            <a:srgbClr val="FE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B3AC4D65-FE6D-4E40-B596-776F1581B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0" r="4734"/>
          <a:stretch/>
        </p:blipFill>
        <p:spPr bwMode="auto">
          <a:xfrm>
            <a:off x="543468" y="4639988"/>
            <a:ext cx="1881649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>
            <a:extLst>
              <a:ext uri="{FF2B5EF4-FFF2-40B4-BE49-F238E27FC236}">
                <a16:creationId xmlns:a16="http://schemas.microsoft.com/office/drawing/2014/main" id="{AF285DE2-CEDD-44F5-850D-3EBF24BB5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-404" r="27414" b="404"/>
          <a:stretch/>
        </p:blipFill>
        <p:spPr bwMode="auto">
          <a:xfrm>
            <a:off x="2826871" y="4639988"/>
            <a:ext cx="1887785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925D3F49-6CEA-4178-9026-2DB7895F4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1" r="22761"/>
          <a:stretch/>
        </p:blipFill>
        <p:spPr bwMode="auto">
          <a:xfrm>
            <a:off x="5214632" y="4639988"/>
            <a:ext cx="1887785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le 94"/>
          <p:cNvSpPr/>
          <p:nvPr/>
        </p:nvSpPr>
        <p:spPr>
          <a:xfrm>
            <a:off x="9626643" y="4579655"/>
            <a:ext cx="2208140" cy="1980000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329808" y="4577706"/>
            <a:ext cx="2208140" cy="1980000"/>
          </a:xfrm>
          <a:prstGeom prst="roundRect">
            <a:avLst/>
          </a:prstGeom>
          <a:solidFill>
            <a:srgbClr val="FE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016292" y="4577706"/>
            <a:ext cx="2208140" cy="1980000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685024" y="4583036"/>
            <a:ext cx="2208140" cy="1980000"/>
          </a:xfrm>
          <a:prstGeom prst="roundRect">
            <a:avLst/>
          </a:prstGeom>
          <a:solidFill>
            <a:srgbClr val="FF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83804" y="4582046"/>
            <a:ext cx="2208140" cy="1980000"/>
          </a:xfrm>
          <a:prstGeom prst="roundRect">
            <a:avLst/>
          </a:prstGeom>
          <a:solidFill>
            <a:srgbClr val="AF7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pic>
        <p:nvPicPr>
          <p:cNvPr id="54" name="Picture 22">
            <a:extLst>
              <a:ext uri="{FF2B5EF4-FFF2-40B4-BE49-F238E27FC236}">
                <a16:creationId xmlns:a16="http://schemas.microsoft.com/office/drawing/2014/main" id="{58B525E6-768B-4376-8844-E156EF3F9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xfrm>
            <a:off x="7485316" y="1632490"/>
            <a:ext cx="1879651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6"/>
          <p:cNvSpPr/>
          <p:nvPr/>
        </p:nvSpPr>
        <p:spPr>
          <a:xfrm>
            <a:off x="7329808" y="1585690"/>
            <a:ext cx="2208140" cy="1980000"/>
          </a:xfrm>
          <a:prstGeom prst="roundRect">
            <a:avLst/>
          </a:prstGeom>
          <a:solidFill>
            <a:srgbClr val="AF7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7B28F859-3DB3-4356-8E16-AE1D69EC8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r="9164"/>
          <a:stretch/>
        </p:blipFill>
        <p:spPr bwMode="auto">
          <a:xfrm>
            <a:off x="5191832" y="1632490"/>
            <a:ext cx="1879199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5016292" y="1585690"/>
            <a:ext cx="2208140" cy="1980000"/>
          </a:xfrm>
          <a:prstGeom prst="roundRect">
            <a:avLst/>
          </a:prstGeom>
          <a:solidFill>
            <a:srgbClr val="FF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3804" y="1590030"/>
            <a:ext cx="2208140" cy="1980000"/>
          </a:xfrm>
          <a:prstGeom prst="round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  <p:sp>
        <p:nvSpPr>
          <p:cNvPr id="36" name="Oval 35"/>
          <p:cNvSpPr/>
          <p:nvPr/>
        </p:nvSpPr>
        <p:spPr>
          <a:xfrm rot="16503450">
            <a:off x="10907938" y="-748687"/>
            <a:ext cx="1245323" cy="124532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val 36"/>
          <p:cNvSpPr/>
          <p:nvPr/>
        </p:nvSpPr>
        <p:spPr>
          <a:xfrm rot="16503450">
            <a:off x="12618449" y="456692"/>
            <a:ext cx="1558586" cy="1558586"/>
          </a:xfrm>
          <a:prstGeom prst="ellipse">
            <a:avLst/>
          </a:prstGeom>
          <a:solidFill>
            <a:srgbClr val="31C6F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Oval 37"/>
          <p:cNvSpPr/>
          <p:nvPr/>
        </p:nvSpPr>
        <p:spPr>
          <a:xfrm rot="16503450">
            <a:off x="10062334" y="61297"/>
            <a:ext cx="468084" cy="468084"/>
          </a:xfrm>
          <a:prstGeom prst="ellipse">
            <a:avLst/>
          </a:prstGeom>
          <a:solidFill>
            <a:srgbClr val="FF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val 38"/>
          <p:cNvSpPr/>
          <p:nvPr/>
        </p:nvSpPr>
        <p:spPr>
          <a:xfrm rot="16503450">
            <a:off x="11535291" y="1200904"/>
            <a:ext cx="1558586" cy="1558586"/>
          </a:xfrm>
          <a:prstGeom prst="ellipse">
            <a:avLst/>
          </a:prstGeom>
          <a:solidFill>
            <a:srgbClr val="31C6F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val 39"/>
          <p:cNvSpPr/>
          <p:nvPr/>
        </p:nvSpPr>
        <p:spPr>
          <a:xfrm rot="16503450">
            <a:off x="10611910" y="-320583"/>
            <a:ext cx="959257" cy="959257"/>
          </a:xfrm>
          <a:prstGeom prst="ellipse">
            <a:avLst/>
          </a:prstGeom>
          <a:solidFill>
            <a:srgbClr val="CF66F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Oval 40"/>
          <p:cNvSpPr/>
          <p:nvPr/>
        </p:nvSpPr>
        <p:spPr>
          <a:xfrm rot="16503450">
            <a:off x="11604595" y="10216"/>
            <a:ext cx="1361211" cy="1361211"/>
          </a:xfrm>
          <a:prstGeom prst="ellipse">
            <a:avLst/>
          </a:prstGeom>
          <a:solidFill>
            <a:srgbClr val="FE3E5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Oval 41"/>
          <p:cNvSpPr/>
          <p:nvPr/>
        </p:nvSpPr>
        <p:spPr>
          <a:xfrm rot="16503450">
            <a:off x="12177386" y="-6935"/>
            <a:ext cx="1245323" cy="1245323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Oval 42"/>
          <p:cNvSpPr/>
          <p:nvPr/>
        </p:nvSpPr>
        <p:spPr>
          <a:xfrm rot="16503450">
            <a:off x="12498716" y="-324095"/>
            <a:ext cx="468084" cy="468084"/>
          </a:xfrm>
          <a:prstGeom prst="ellipse">
            <a:avLst/>
          </a:prstGeom>
          <a:solidFill>
            <a:srgbClr val="FE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Oval 43"/>
          <p:cNvSpPr/>
          <p:nvPr/>
        </p:nvSpPr>
        <p:spPr>
          <a:xfrm rot="16503450">
            <a:off x="9643566" y="-165454"/>
            <a:ext cx="468084" cy="468084"/>
          </a:xfrm>
          <a:prstGeom prst="ellipse">
            <a:avLst/>
          </a:prstGeom>
          <a:solidFill>
            <a:srgbClr val="FE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Oval 46"/>
          <p:cNvSpPr/>
          <p:nvPr/>
        </p:nvSpPr>
        <p:spPr>
          <a:xfrm rot="16503450">
            <a:off x="11464087" y="-1395902"/>
            <a:ext cx="468084" cy="468084"/>
          </a:xfrm>
          <a:prstGeom prst="ellipse">
            <a:avLst/>
          </a:prstGeom>
          <a:solidFill>
            <a:srgbClr val="FE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val 47"/>
          <p:cNvSpPr/>
          <p:nvPr/>
        </p:nvSpPr>
        <p:spPr>
          <a:xfrm rot="16503450">
            <a:off x="12557185" y="1435369"/>
            <a:ext cx="959257" cy="959257"/>
          </a:xfrm>
          <a:prstGeom prst="ellipse">
            <a:avLst/>
          </a:prstGeom>
          <a:solidFill>
            <a:srgbClr val="CF66F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0" name="Straight Connector 49"/>
          <p:cNvCxnSpPr/>
          <p:nvPr/>
        </p:nvCxnSpPr>
        <p:spPr>
          <a:xfrm rot="16503450" flipH="1">
            <a:off x="11227865" y="128061"/>
            <a:ext cx="663469" cy="628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503450" flipH="1">
            <a:off x="12303458" y="545169"/>
            <a:ext cx="663469" cy="628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8919" y="43458"/>
            <a:ext cx="9391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Znalezione zawody rzemieślnicze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98362"/>
            <a:ext cx="2514600" cy="444190"/>
          </a:xfrm>
          <a:prstGeom prst="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Picture 24">
            <a:extLst>
              <a:ext uri="{FF2B5EF4-FFF2-40B4-BE49-F238E27FC236}">
                <a16:creationId xmlns:a16="http://schemas.microsoft.com/office/drawing/2014/main" id="{82FCDD6C-C18E-4E0F-B282-0E56BD512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6761"/>
          <a:stretch/>
        </p:blipFill>
        <p:spPr bwMode="auto">
          <a:xfrm>
            <a:off x="9818477" y="1632490"/>
            <a:ext cx="1879652" cy="1886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727429" y="691196"/>
            <a:ext cx="1520890" cy="369332"/>
          </a:xfrm>
          <a:prstGeom prst="rect">
            <a:avLst/>
          </a:prstGeom>
          <a:noFill/>
          <a:ln w="38100">
            <a:solidFill>
              <a:srgbClr val="31C6F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Posadzkarz</a:t>
            </a:r>
          </a:p>
        </p:txBody>
      </p:sp>
      <p:cxnSp>
        <p:nvCxnSpPr>
          <p:cNvPr id="8" name="Straight Connector 7"/>
          <p:cNvCxnSpPr>
            <a:endCxn id="1032" idx="0"/>
          </p:cNvCxnSpPr>
          <p:nvPr/>
        </p:nvCxnSpPr>
        <p:spPr>
          <a:xfrm>
            <a:off x="1487874" y="1060968"/>
            <a:ext cx="0" cy="575163"/>
          </a:xfrm>
          <a:prstGeom prst="line">
            <a:avLst/>
          </a:prstGeom>
          <a:ln w="38100">
            <a:solidFill>
              <a:srgbClr val="31C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2710103" y="691196"/>
            <a:ext cx="2209679" cy="369332"/>
          </a:xfrm>
          <a:prstGeom prst="rect">
            <a:avLst/>
          </a:prstGeom>
          <a:noFill/>
          <a:ln w="38100">
            <a:solidFill>
              <a:srgbClr val="FE3E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Malarz - tapeciarz</a:t>
            </a:r>
          </a:p>
        </p:txBody>
      </p:sp>
      <p:cxnSp>
        <p:nvCxnSpPr>
          <p:cNvPr id="71" name="Straight Connector 70"/>
          <p:cNvCxnSpPr>
            <a:stCxn id="70" idx="2"/>
            <a:endCxn id="52" idx="0"/>
          </p:cNvCxnSpPr>
          <p:nvPr/>
        </p:nvCxnSpPr>
        <p:spPr>
          <a:xfrm flipH="1">
            <a:off x="3814942" y="1060528"/>
            <a:ext cx="1" cy="571962"/>
          </a:xfrm>
          <a:prstGeom prst="line">
            <a:avLst/>
          </a:prstGeom>
          <a:ln w="38100">
            <a:solidFill>
              <a:srgbClr val="FE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5360069" y="691247"/>
            <a:ext cx="1520890" cy="369332"/>
          </a:xfrm>
          <a:prstGeom prst="rect">
            <a:avLst/>
          </a:prstGeom>
          <a:noFill/>
          <a:ln w="38100">
            <a:solidFill>
              <a:srgbClr val="FF96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Stolarz</a:t>
            </a:r>
          </a:p>
        </p:txBody>
      </p:sp>
      <p:cxnSp>
        <p:nvCxnSpPr>
          <p:cNvPr id="76" name="Straight Connector 75"/>
          <p:cNvCxnSpPr>
            <a:stCxn id="75" idx="2"/>
            <a:endCxn id="53" idx="0"/>
          </p:cNvCxnSpPr>
          <p:nvPr/>
        </p:nvCxnSpPr>
        <p:spPr>
          <a:xfrm>
            <a:off x="6120514" y="1060579"/>
            <a:ext cx="0" cy="571911"/>
          </a:xfrm>
          <a:prstGeom prst="line">
            <a:avLst/>
          </a:prstGeom>
          <a:ln w="38100">
            <a:solidFill>
              <a:srgbClr val="FF9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7321246" y="611763"/>
            <a:ext cx="2209679" cy="523220"/>
          </a:xfrm>
          <a:prstGeom prst="rect">
            <a:avLst/>
          </a:prstGeom>
          <a:noFill/>
          <a:ln w="38100">
            <a:solidFill>
              <a:srgbClr val="AF70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Century Gothic" panose="020B0502020202020204" pitchFamily="34" charset="0"/>
              </a:rPr>
              <a:t>Monter stolarki budowlanej</a:t>
            </a:r>
          </a:p>
        </p:txBody>
      </p:sp>
      <p:cxnSp>
        <p:nvCxnSpPr>
          <p:cNvPr id="79" name="Straight Connector 78"/>
          <p:cNvCxnSpPr>
            <a:stCxn id="78" idx="2"/>
            <a:endCxn id="54" idx="0"/>
          </p:cNvCxnSpPr>
          <p:nvPr/>
        </p:nvCxnSpPr>
        <p:spPr>
          <a:xfrm flipH="1">
            <a:off x="8425142" y="1134983"/>
            <a:ext cx="944" cy="497507"/>
          </a:xfrm>
          <a:prstGeom prst="line">
            <a:avLst/>
          </a:prstGeom>
          <a:ln w="38100">
            <a:solidFill>
              <a:srgbClr val="AF7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9995157" y="691196"/>
            <a:ext cx="1520890" cy="369332"/>
          </a:xfrm>
          <a:prstGeom prst="rect">
            <a:avLst/>
          </a:prstGeom>
          <a:noFill/>
          <a:ln w="38100">
            <a:solidFill>
              <a:srgbClr val="FF96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Tapicer</a:t>
            </a:r>
          </a:p>
        </p:txBody>
      </p:sp>
      <p:cxnSp>
        <p:nvCxnSpPr>
          <p:cNvPr id="84" name="Straight Connector 83"/>
          <p:cNvCxnSpPr>
            <a:stCxn id="83" idx="2"/>
            <a:endCxn id="55" idx="0"/>
          </p:cNvCxnSpPr>
          <p:nvPr/>
        </p:nvCxnSpPr>
        <p:spPr>
          <a:xfrm>
            <a:off x="10755602" y="1060528"/>
            <a:ext cx="2701" cy="571962"/>
          </a:xfrm>
          <a:prstGeom prst="line">
            <a:avLst/>
          </a:prstGeom>
          <a:ln w="38100">
            <a:solidFill>
              <a:srgbClr val="FF9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727429" y="3838841"/>
            <a:ext cx="1520890" cy="369332"/>
          </a:xfrm>
          <a:prstGeom prst="rect">
            <a:avLst/>
          </a:prstGeom>
          <a:noFill/>
          <a:ln w="38100">
            <a:solidFill>
              <a:srgbClr val="AF70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Ślusarz</a:t>
            </a:r>
          </a:p>
        </p:txBody>
      </p:sp>
      <p:cxnSp>
        <p:nvCxnSpPr>
          <p:cNvPr id="101" name="Straight Connector 100"/>
          <p:cNvCxnSpPr>
            <a:stCxn id="100" idx="2"/>
            <a:endCxn id="56" idx="0"/>
          </p:cNvCxnSpPr>
          <p:nvPr/>
        </p:nvCxnSpPr>
        <p:spPr>
          <a:xfrm flipH="1">
            <a:off x="1484293" y="4208173"/>
            <a:ext cx="0" cy="416333"/>
          </a:xfrm>
          <a:prstGeom prst="line">
            <a:avLst/>
          </a:prstGeom>
          <a:ln w="38100">
            <a:solidFill>
              <a:srgbClr val="AF7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3070988" y="3838841"/>
            <a:ext cx="1522800" cy="369332"/>
          </a:xfrm>
          <a:prstGeom prst="rect">
            <a:avLst/>
          </a:prstGeom>
          <a:noFill/>
          <a:ln w="38100">
            <a:solidFill>
              <a:srgbClr val="FF96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Elektryk</a:t>
            </a:r>
          </a:p>
        </p:txBody>
      </p:sp>
      <p:cxnSp>
        <p:nvCxnSpPr>
          <p:cNvPr id="103" name="Straight Connector 102"/>
          <p:cNvCxnSpPr>
            <a:stCxn id="102" idx="2"/>
            <a:endCxn id="57" idx="0"/>
          </p:cNvCxnSpPr>
          <p:nvPr/>
        </p:nvCxnSpPr>
        <p:spPr>
          <a:xfrm flipH="1">
            <a:off x="3831458" y="4208173"/>
            <a:ext cx="930" cy="431815"/>
          </a:xfrm>
          <a:prstGeom prst="line">
            <a:avLst/>
          </a:prstGeom>
          <a:ln w="38100">
            <a:solidFill>
              <a:srgbClr val="FF9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5348543" y="3838841"/>
            <a:ext cx="1520890" cy="369332"/>
          </a:xfrm>
          <a:prstGeom prst="rect">
            <a:avLst/>
          </a:prstGeom>
          <a:noFill/>
          <a:ln w="38100">
            <a:solidFill>
              <a:srgbClr val="31C6F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Elektronik</a:t>
            </a:r>
          </a:p>
        </p:txBody>
      </p:sp>
      <p:cxnSp>
        <p:nvCxnSpPr>
          <p:cNvPr id="105" name="Straight Connector 104"/>
          <p:cNvCxnSpPr>
            <a:stCxn id="104" idx="2"/>
            <a:endCxn id="58" idx="0"/>
          </p:cNvCxnSpPr>
          <p:nvPr/>
        </p:nvCxnSpPr>
        <p:spPr>
          <a:xfrm>
            <a:off x="6108988" y="4208173"/>
            <a:ext cx="0" cy="431815"/>
          </a:xfrm>
          <a:prstGeom prst="line">
            <a:avLst/>
          </a:prstGeom>
          <a:ln w="38100">
            <a:solidFill>
              <a:srgbClr val="31C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7321246" y="3793924"/>
            <a:ext cx="2209679" cy="523220"/>
          </a:xfrm>
          <a:prstGeom prst="rect">
            <a:avLst/>
          </a:prstGeom>
          <a:noFill/>
          <a:ln w="38100">
            <a:solidFill>
              <a:srgbClr val="FE3E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Century Gothic" panose="020B0502020202020204" pitchFamily="34" charset="0"/>
              </a:rPr>
              <a:t>Monter sieci i instalacji sanitarnych</a:t>
            </a:r>
          </a:p>
        </p:txBody>
      </p:sp>
      <p:cxnSp>
        <p:nvCxnSpPr>
          <p:cNvPr id="107" name="Straight Connector 106"/>
          <p:cNvCxnSpPr>
            <a:stCxn id="106" idx="2"/>
            <a:endCxn id="1026" idx="0"/>
          </p:cNvCxnSpPr>
          <p:nvPr/>
        </p:nvCxnSpPr>
        <p:spPr>
          <a:xfrm>
            <a:off x="8426086" y="4317144"/>
            <a:ext cx="4160" cy="307362"/>
          </a:xfrm>
          <a:prstGeom prst="line">
            <a:avLst/>
          </a:prstGeom>
          <a:ln w="38100">
            <a:solidFill>
              <a:srgbClr val="FE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ole tekstowe 59">
            <a:extLst>
              <a:ext uri="{FF2B5EF4-FFF2-40B4-BE49-F238E27FC236}">
                <a16:creationId xmlns:a16="http://schemas.microsoft.com/office/drawing/2014/main" id="{ED9D98A9-B31F-4A06-B67A-E573B3927B0B}"/>
              </a:ext>
            </a:extLst>
          </p:cNvPr>
          <p:cNvSpPr txBox="1"/>
          <p:nvPr/>
        </p:nvSpPr>
        <p:spPr>
          <a:xfrm>
            <a:off x="9666715" y="3834790"/>
            <a:ext cx="2210400" cy="370800"/>
          </a:xfrm>
          <a:prstGeom prst="rect">
            <a:avLst/>
          </a:prstGeom>
          <a:noFill/>
          <a:ln w="38100">
            <a:solidFill>
              <a:srgbClr val="31C6F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Murarz - tynkarz</a:t>
            </a:r>
          </a:p>
        </p:txBody>
      </p:sp>
      <p:cxnSp>
        <p:nvCxnSpPr>
          <p:cNvPr id="109" name="Straight Connector 108"/>
          <p:cNvCxnSpPr>
            <a:stCxn id="108" idx="2"/>
            <a:endCxn id="1034" idx="0"/>
          </p:cNvCxnSpPr>
          <p:nvPr/>
        </p:nvCxnSpPr>
        <p:spPr>
          <a:xfrm>
            <a:off x="10771915" y="4205590"/>
            <a:ext cx="1162" cy="434398"/>
          </a:xfrm>
          <a:prstGeom prst="line">
            <a:avLst/>
          </a:prstGeom>
          <a:ln w="38100">
            <a:solidFill>
              <a:srgbClr val="31C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9626643" y="1587639"/>
            <a:ext cx="2208140" cy="1980000"/>
          </a:xfrm>
          <a:prstGeom prst="roundRect">
            <a:avLst/>
          </a:prstGeom>
          <a:solidFill>
            <a:srgbClr val="FF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pasją </a:t>
            </a:r>
            <a:b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rzemiośle</a:t>
            </a:r>
          </a:p>
        </p:txBody>
      </p:sp>
    </p:spTree>
    <p:extLst>
      <p:ext uri="{BB962C8B-B14F-4D97-AF65-F5344CB8AC3E}">
        <p14:creationId xmlns:p14="http://schemas.microsoft.com/office/powerpoint/2010/main" val="9145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77" grpId="0" animBg="1"/>
      <p:bldP spid="72" grpId="0" animBg="1"/>
      <p:bldP spid="6" grpId="0" animBg="1"/>
      <p:bldP spid="11" grpId="0"/>
      <p:bldP spid="3" grpId="0" animBg="1"/>
      <p:bldP spid="60" grpId="0" animBg="1"/>
      <p:bldP spid="70" grpId="0" animBg="1"/>
      <p:bldP spid="75" grpId="0" animBg="1"/>
      <p:bldP spid="78" grpId="0" animBg="1"/>
      <p:bldP spid="83" grpId="0" animBg="1"/>
      <p:bldP spid="100" grpId="0" animBg="1"/>
      <p:bldP spid="102" grpId="0" animBg="1"/>
      <p:bldP spid="104" grpId="0" animBg="1"/>
      <p:bldP spid="106" grpId="0" animBg="1"/>
      <p:bldP spid="108" grpId="0" animBg="1"/>
      <p:bldP spid="82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55" y="-1152910"/>
            <a:ext cx="2965710" cy="3410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05" y="5106158"/>
            <a:ext cx="2538989" cy="248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8" y="1697232"/>
            <a:ext cx="3315556" cy="3315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3" y="914398"/>
            <a:ext cx="2497293" cy="959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55" y="2034196"/>
            <a:ext cx="2798386" cy="804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9" y="1874351"/>
            <a:ext cx="3010921" cy="956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47" y="925902"/>
            <a:ext cx="2564596" cy="8359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2" y="3032664"/>
            <a:ext cx="2752336" cy="8359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90" y="4166193"/>
            <a:ext cx="2886942" cy="1172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45" y="4963197"/>
            <a:ext cx="2564596" cy="1367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79" y="4963197"/>
            <a:ext cx="2553969" cy="1385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02" y="4114831"/>
            <a:ext cx="2897569" cy="637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24" y="3032664"/>
            <a:ext cx="2532716" cy="6446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246658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Co wyróżnia naukę zawodów w rzemiośle?</a:t>
            </a:r>
          </a:p>
        </p:txBody>
      </p:sp>
      <p:sp>
        <p:nvSpPr>
          <p:cNvPr id="22" name="Prostokąt 2"/>
          <p:cNvSpPr/>
          <p:nvPr/>
        </p:nvSpPr>
        <p:spPr>
          <a:xfrm>
            <a:off x="10102772" y="296950"/>
            <a:ext cx="2089229" cy="510997"/>
          </a:xfrm>
          <a:prstGeom prst="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8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cxnSpLocks/>
            <a:stCxn id="56" idx="0"/>
          </p:cNvCxnSpPr>
          <p:nvPr/>
        </p:nvCxnSpPr>
        <p:spPr>
          <a:xfrm flipH="1" flipV="1">
            <a:off x="10223765" y="1599735"/>
            <a:ext cx="921588" cy="2916967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1" idx="0"/>
          </p:cNvCxnSpPr>
          <p:nvPr/>
        </p:nvCxnSpPr>
        <p:spPr>
          <a:xfrm flipV="1">
            <a:off x="1161249" y="3467934"/>
            <a:ext cx="776461" cy="1048768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58" y="1088478"/>
            <a:ext cx="3236544" cy="736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90" y="1778583"/>
            <a:ext cx="783175" cy="1281560"/>
          </a:xfrm>
          <a:prstGeom prst="rect">
            <a:avLst/>
          </a:prstGeom>
        </p:spPr>
      </p:pic>
      <p:sp>
        <p:nvSpPr>
          <p:cNvPr id="76" name="Pięciokąt 4"/>
          <p:cNvSpPr/>
          <p:nvPr/>
        </p:nvSpPr>
        <p:spPr>
          <a:xfrm>
            <a:off x="0" y="15116"/>
            <a:ext cx="5324583" cy="1105605"/>
          </a:xfrm>
          <a:prstGeom prst="homePlate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0423" y="-83694"/>
            <a:ext cx="4924160" cy="1325563"/>
          </a:xfrm>
        </p:spPr>
        <p:txBody>
          <a:bodyPr>
            <a:normAutofit/>
          </a:bodyPr>
          <a:lstStyle/>
          <a:p>
            <a:r>
              <a:rPr lang="pl-PL" altLang="pl-PL" sz="3000" b="1" dirty="0">
                <a:latin typeface="Century Gothic" panose="020B0502020202020204" pitchFamily="34" charset="0"/>
              </a:rPr>
              <a:t>JAK ZDOBYĆ ZAWÓD?</a:t>
            </a:r>
            <a:endParaRPr lang="pl-PL" sz="3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18" y="2712752"/>
            <a:ext cx="3165018" cy="95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Connector 17"/>
          <p:cNvCxnSpPr>
            <a:stCxn id="52" idx="0"/>
          </p:cNvCxnSpPr>
          <p:nvPr/>
        </p:nvCxnSpPr>
        <p:spPr>
          <a:xfrm flipV="1">
            <a:off x="3158070" y="3376068"/>
            <a:ext cx="395036" cy="1140634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3" idx="0"/>
          </p:cNvCxnSpPr>
          <p:nvPr/>
        </p:nvCxnSpPr>
        <p:spPr>
          <a:xfrm flipV="1">
            <a:off x="5154891" y="3100792"/>
            <a:ext cx="320281" cy="1415910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54" idx="0"/>
          </p:cNvCxnSpPr>
          <p:nvPr/>
        </p:nvCxnSpPr>
        <p:spPr>
          <a:xfrm flipV="1">
            <a:off x="7151712" y="2751314"/>
            <a:ext cx="9105" cy="1765388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5" idx="0"/>
          </p:cNvCxnSpPr>
          <p:nvPr/>
        </p:nvCxnSpPr>
        <p:spPr>
          <a:xfrm flipH="1" flipV="1">
            <a:off x="9059757" y="2190172"/>
            <a:ext cx="88775" cy="2326530"/>
          </a:xfrm>
          <a:prstGeom prst="line">
            <a:avLst/>
          </a:prstGeom>
          <a:ln w="5715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0555" y="4516702"/>
            <a:ext cx="1861387" cy="1736321"/>
          </a:xfrm>
          <a:prstGeom prst="rect">
            <a:avLst/>
          </a:prstGeom>
          <a:solidFill>
            <a:srgbClr val="BDB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Wybierz zawód, który Cię interesuje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27376" y="4516702"/>
            <a:ext cx="1861387" cy="1736321"/>
          </a:xfrm>
          <a:prstGeom prst="rect">
            <a:avLst/>
          </a:prstGeom>
          <a:solidFill>
            <a:srgbClr val="5E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Wybierz szkołę, która uczy Twojego zawodu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24197" y="4516702"/>
            <a:ext cx="1861387" cy="1736321"/>
          </a:xfrm>
          <a:prstGeom prst="rect">
            <a:avLst/>
          </a:prstGeom>
          <a:solidFill>
            <a:srgbClr val="A5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Poszukaj pracodawcy – pomogą w tym Cechy lub Izba Rzemieślnicza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21018" y="4516702"/>
            <a:ext cx="1861387" cy="1736321"/>
          </a:xfrm>
          <a:prstGeom prst="rect">
            <a:avLst/>
          </a:prstGeom>
          <a:solidFill>
            <a:srgbClr val="EF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Uzyskaj zgodę lekarza do podjęcia nauki i pracy w wybranym zawodzie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17838" y="4516702"/>
            <a:ext cx="1861387" cy="1736321"/>
          </a:xfrm>
          <a:prstGeom prst="rect">
            <a:avLst/>
          </a:prstGeom>
          <a:solidFill>
            <a:srgbClr val="36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Podpisz umowę </a:t>
            </a:r>
            <a:b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 pracę w celu przygotowania zawodowego 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 ucz się zawodu przez 3 lata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214659" y="4516702"/>
            <a:ext cx="1861387" cy="1736321"/>
          </a:xfrm>
          <a:prstGeom prst="rect">
            <a:avLst/>
          </a:prstGeom>
          <a:solidFill>
            <a:srgbClr val="FEC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Przyjdź na egzamin, uzyskaj świadectwo czeladnicze                               i zatrudnij się                             w firmie                        lub załóż własną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12709" y="3724819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19804" y="3757573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42970" y="3766696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0099" y="3724819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704836" y="3719348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617979" y="3719347"/>
            <a:ext cx="7986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KROK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73" name="Chevron 72"/>
          <p:cNvSpPr/>
          <p:nvPr/>
        </p:nvSpPr>
        <p:spPr>
          <a:xfrm>
            <a:off x="367518" y="2091197"/>
            <a:ext cx="716560" cy="996951"/>
          </a:xfrm>
          <a:prstGeom prst="chevron">
            <a:avLst/>
          </a:prstGeom>
          <a:solidFill>
            <a:srgbClr val="BDB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 rot="16200000">
            <a:off x="8924526" y="231722"/>
            <a:ext cx="716560" cy="996951"/>
          </a:xfrm>
          <a:prstGeom prst="chevron">
            <a:avLst/>
          </a:prstGeom>
          <a:solidFill>
            <a:srgbClr val="FEC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31813" y="15116"/>
            <a:ext cx="2657791" cy="369332"/>
          </a:xfrm>
          <a:prstGeom prst="rect">
            <a:avLst/>
          </a:prstGeom>
          <a:solidFill>
            <a:srgbClr val="FEC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</a:rPr>
              <a:t>ZAWÓD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98" y="1384864"/>
            <a:ext cx="770000" cy="126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58" y="1701335"/>
            <a:ext cx="783200" cy="12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22" y="2774139"/>
            <a:ext cx="2852091" cy="828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14" y="2386503"/>
            <a:ext cx="2244122" cy="9054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52" y="2031129"/>
            <a:ext cx="2235181" cy="913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46" y="1571314"/>
            <a:ext cx="2995144" cy="890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90" y="193984"/>
            <a:ext cx="783200" cy="1281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18" y="725542"/>
            <a:ext cx="783200" cy="1281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07" y="1306601"/>
            <a:ext cx="783200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4131" y="41265"/>
            <a:ext cx="9391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Rozwój kariery zawodowej w rzemiośle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36861" y="1171256"/>
            <a:ext cx="1993900" cy="4089086"/>
            <a:chOff x="2348698" y="1627580"/>
            <a:chExt cx="1993900" cy="4089086"/>
          </a:xfrm>
        </p:grpSpPr>
        <p:sp>
          <p:nvSpPr>
            <p:cNvPr id="7" name="Cube 6"/>
            <p:cNvSpPr/>
            <p:nvPr/>
          </p:nvSpPr>
          <p:spPr>
            <a:xfrm>
              <a:off x="2348698" y="2082646"/>
              <a:ext cx="1993900" cy="3634020"/>
            </a:xfrm>
            <a:prstGeom prst="cube">
              <a:avLst/>
            </a:prstGeom>
            <a:solidFill>
              <a:srgbClr val="FE3E5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3778" y="1627580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6961" y="2705116"/>
            <a:ext cx="1993900" cy="3045763"/>
            <a:chOff x="1878798" y="3161440"/>
            <a:chExt cx="1993900" cy="3045763"/>
          </a:xfrm>
        </p:grpSpPr>
        <p:sp>
          <p:nvSpPr>
            <p:cNvPr id="6" name="Cube 5"/>
            <p:cNvSpPr/>
            <p:nvPr/>
          </p:nvSpPr>
          <p:spPr>
            <a:xfrm>
              <a:off x="1878798" y="3626137"/>
              <a:ext cx="1993900" cy="2581066"/>
            </a:xfrm>
            <a:prstGeom prst="cube">
              <a:avLst/>
            </a:prstGeom>
            <a:solidFill>
              <a:srgbClr val="FFCE2B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03878" y="3161440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97061" y="4165843"/>
            <a:ext cx="1967182" cy="2049733"/>
            <a:chOff x="1408898" y="4622167"/>
            <a:chExt cx="1967182" cy="2049733"/>
          </a:xfrm>
        </p:grpSpPr>
        <p:sp>
          <p:nvSpPr>
            <p:cNvPr id="4" name="Cube 3"/>
            <p:cNvSpPr/>
            <p:nvPr/>
          </p:nvSpPr>
          <p:spPr>
            <a:xfrm>
              <a:off x="1408898" y="5104565"/>
              <a:ext cx="1967182" cy="1567335"/>
            </a:xfrm>
            <a:prstGeom prst="cube">
              <a:avLst>
                <a:gd name="adj" fmla="val 28557"/>
              </a:avLst>
            </a:prstGeom>
            <a:solidFill>
              <a:srgbClr val="31C6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2222" y="4622167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</p:txBody>
        </p:sp>
      </p:grpSp>
      <p:cxnSp>
        <p:nvCxnSpPr>
          <p:cNvPr id="15" name="Elbow Connector 14"/>
          <p:cNvCxnSpPr>
            <a:stCxn id="7" idx="5"/>
          </p:cNvCxnSpPr>
          <p:nvPr/>
        </p:nvCxnSpPr>
        <p:spPr>
          <a:xfrm flipV="1">
            <a:off x="4330761" y="1626322"/>
            <a:ext cx="3136375" cy="1567773"/>
          </a:xfrm>
          <a:prstGeom prst="bentConnector3">
            <a:avLst/>
          </a:prstGeom>
          <a:ln w="57150">
            <a:solidFill>
              <a:srgbClr val="FE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5"/>
          </p:cNvCxnSpPr>
          <p:nvPr/>
        </p:nvCxnSpPr>
        <p:spPr>
          <a:xfrm flipV="1">
            <a:off x="3860861" y="2731595"/>
            <a:ext cx="5639792" cy="1479514"/>
          </a:xfrm>
          <a:prstGeom prst="bentConnector3">
            <a:avLst/>
          </a:prstGeom>
          <a:ln w="57150">
            <a:solidFill>
              <a:srgbClr val="FFC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5"/>
          </p:cNvCxnSpPr>
          <p:nvPr/>
        </p:nvCxnSpPr>
        <p:spPr>
          <a:xfrm flipV="1">
            <a:off x="3364243" y="4330878"/>
            <a:ext cx="8210869" cy="877239"/>
          </a:xfrm>
          <a:prstGeom prst="bentConnector3">
            <a:avLst/>
          </a:prstGeom>
          <a:ln w="57150">
            <a:solidFill>
              <a:srgbClr val="31C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evron 26"/>
          <p:cNvSpPr/>
          <p:nvPr/>
        </p:nvSpPr>
        <p:spPr>
          <a:xfrm rot="16200000">
            <a:off x="3063582" y="498442"/>
            <a:ext cx="716560" cy="996951"/>
          </a:xfrm>
          <a:prstGeom prst="chevron">
            <a:avLst/>
          </a:pr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2871" y="1059734"/>
            <a:ext cx="14157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>
                <a:latin typeface="Century Gothic" panose="020B0502020202020204" pitchFamily="34" charset="0"/>
              </a:rPr>
              <a:t>MISTRZ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5565" y="2135371"/>
            <a:ext cx="2233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>
                <a:latin typeface="Century Gothic" panose="020B0502020202020204" pitchFamily="34" charset="0"/>
              </a:rPr>
              <a:t>CZELADNIK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92217" y="3823046"/>
            <a:ext cx="2956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MŁODOCIANY </a:t>
            </a:r>
          </a:p>
          <a:p>
            <a:pPr algn="ctr"/>
            <a:r>
              <a:rPr lang="pl-PL" sz="3000" b="1" dirty="0">
                <a:latin typeface="Century Gothic" panose="020B0502020202020204" pitchFamily="34" charset="0"/>
              </a:rPr>
              <a:t>PRACOWNIK</a:t>
            </a:r>
          </a:p>
        </p:txBody>
      </p:sp>
      <p:sp>
        <p:nvSpPr>
          <p:cNvPr id="28" name="Oval 27"/>
          <p:cNvSpPr/>
          <p:nvPr/>
        </p:nvSpPr>
        <p:spPr>
          <a:xfrm>
            <a:off x="3565143" y="2095060"/>
            <a:ext cx="455065" cy="11333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Straight Arrow Connector 31"/>
          <p:cNvCxnSpPr>
            <a:stCxn id="28" idx="2"/>
            <a:endCxn id="35" idx="3"/>
          </p:cNvCxnSpPr>
          <p:nvPr/>
        </p:nvCxnSpPr>
        <p:spPr>
          <a:xfrm flipH="1" flipV="1">
            <a:off x="1418119" y="2661711"/>
            <a:ext cx="214702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97" y="2369323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3 lata </a:t>
            </a:r>
          </a:p>
          <a:p>
            <a:pPr algn="ctr"/>
            <a:r>
              <a:rPr lang="pl-PL" sz="1600" b="1" dirty="0">
                <a:latin typeface="Century Gothic" panose="020B0502020202020204" pitchFamily="34" charset="0"/>
              </a:rPr>
              <a:t>stażu pracy</a:t>
            </a:r>
          </a:p>
        </p:txBody>
      </p:sp>
      <p:grpSp>
        <p:nvGrpSpPr>
          <p:cNvPr id="34" name="Group 33"/>
          <p:cNvGrpSpPr/>
          <p:nvPr/>
        </p:nvGrpSpPr>
        <p:grpSpPr>
          <a:xfrm rot="16503450">
            <a:off x="9348766" y="-1648508"/>
            <a:ext cx="5950665" cy="3832069"/>
            <a:chOff x="2810799" y="2893978"/>
            <a:chExt cx="5950665" cy="3832069"/>
          </a:xfrm>
        </p:grpSpPr>
        <p:sp>
          <p:nvSpPr>
            <p:cNvPr id="36" name="Oval 35"/>
            <p:cNvSpPr/>
            <p:nvPr/>
          </p:nvSpPr>
          <p:spPr>
            <a:xfrm>
              <a:off x="4996341" y="3344151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val 36"/>
            <p:cNvSpPr/>
            <p:nvPr/>
          </p:nvSpPr>
          <p:spPr>
            <a:xfrm>
              <a:off x="3647600" y="5167461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val 37"/>
            <p:cNvSpPr/>
            <p:nvPr/>
          </p:nvSpPr>
          <p:spPr>
            <a:xfrm>
              <a:off x="3901301" y="3249680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val 38"/>
            <p:cNvSpPr/>
            <p:nvPr/>
          </p:nvSpPr>
          <p:spPr>
            <a:xfrm>
              <a:off x="2810799" y="4154126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val 39"/>
            <p:cNvSpPr/>
            <p:nvPr/>
          </p:nvSpPr>
          <p:spPr>
            <a:xfrm>
              <a:off x="4782394" y="3179057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/>
            <p:cNvSpPr/>
            <p:nvPr/>
          </p:nvSpPr>
          <p:spPr>
            <a:xfrm>
              <a:off x="3937678" y="3688469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val 41"/>
            <p:cNvSpPr/>
            <p:nvPr/>
          </p:nvSpPr>
          <p:spPr>
            <a:xfrm>
              <a:off x="4369385" y="4674046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val 42"/>
            <p:cNvSpPr/>
            <p:nvPr/>
          </p:nvSpPr>
          <p:spPr>
            <a:xfrm>
              <a:off x="5455104" y="4933419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val 43"/>
            <p:cNvSpPr/>
            <p:nvPr/>
          </p:nvSpPr>
          <p:spPr>
            <a:xfrm>
              <a:off x="5739290" y="4213840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44"/>
            <p:cNvSpPr/>
            <p:nvPr/>
          </p:nvSpPr>
          <p:spPr>
            <a:xfrm>
              <a:off x="7678907" y="3384706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45"/>
            <p:cNvSpPr/>
            <p:nvPr/>
          </p:nvSpPr>
          <p:spPr>
            <a:xfrm>
              <a:off x="7002632" y="3121799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46"/>
            <p:cNvSpPr/>
            <p:nvPr/>
          </p:nvSpPr>
          <p:spPr>
            <a:xfrm>
              <a:off x="6431530" y="380833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47"/>
            <p:cNvSpPr/>
            <p:nvPr/>
          </p:nvSpPr>
          <p:spPr>
            <a:xfrm>
              <a:off x="3239078" y="5167461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6946710" y="2893978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469583" y="3707588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402944" y="4839643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rostokąt 2"/>
          <p:cNvSpPr/>
          <p:nvPr/>
        </p:nvSpPr>
        <p:spPr>
          <a:xfrm>
            <a:off x="15233" y="84639"/>
            <a:ext cx="2514600" cy="444190"/>
          </a:xfrm>
          <a:prstGeom prst="rect">
            <a:avLst/>
          </a:prstGeom>
          <a:solidFill>
            <a:srgbClr val="31C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/>
          <p:cNvCxnSpPr/>
          <p:nvPr/>
        </p:nvCxnSpPr>
        <p:spPr>
          <a:xfrm flipH="1">
            <a:off x="3790106" y="2192446"/>
            <a:ext cx="9675" cy="93853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2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26" grpId="0"/>
      <p:bldP spid="29" grpId="0"/>
      <p:bldP spid="30" grpId="0"/>
      <p:bldP spid="28" grpId="0" animBg="1"/>
      <p:bldP spid="3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89" y="1305318"/>
            <a:ext cx="3973098" cy="4615409"/>
          </a:xfrm>
          <a:prstGeom prst="rect">
            <a:avLst/>
          </a:prstGeom>
        </p:spPr>
      </p:pic>
      <p:grpSp>
        <p:nvGrpSpPr>
          <p:cNvPr id="5" name="Group 37"/>
          <p:cNvGrpSpPr/>
          <p:nvPr/>
        </p:nvGrpSpPr>
        <p:grpSpPr>
          <a:xfrm>
            <a:off x="-2363063" y="-1859906"/>
            <a:ext cx="6477793" cy="6132864"/>
            <a:chOff x="7203185" y="360001"/>
            <a:chExt cx="6810324" cy="6447689"/>
          </a:xfrm>
        </p:grpSpPr>
        <p:sp>
          <p:nvSpPr>
            <p:cNvPr id="6" name="Oval 27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Oval 25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Oval 23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Oval 5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Oval 7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Oval 10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Oval 6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Oval 10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Oval 3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Oval 8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Oval 11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Oval 12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Oval 14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Oval 19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Oval 13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Oval 20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Oval 15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Oval 16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Oval 17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val 18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Oval 21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Oval 22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Oval 24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Oval 26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Straight Connector 32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8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7"/>
          <p:cNvGrpSpPr/>
          <p:nvPr/>
        </p:nvGrpSpPr>
        <p:grpSpPr>
          <a:xfrm rot="19883668">
            <a:off x="9121873" y="888593"/>
            <a:ext cx="6477793" cy="6132864"/>
            <a:chOff x="7203185" y="360001"/>
            <a:chExt cx="6810324" cy="6447689"/>
          </a:xfrm>
        </p:grpSpPr>
        <p:sp>
          <p:nvSpPr>
            <p:cNvPr id="36" name="Oval 27"/>
            <p:cNvSpPr/>
            <p:nvPr/>
          </p:nvSpPr>
          <p:spPr>
            <a:xfrm>
              <a:off x="9388727" y="3425794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val 25"/>
            <p:cNvSpPr/>
            <p:nvPr/>
          </p:nvSpPr>
          <p:spPr>
            <a:xfrm>
              <a:off x="8039986" y="5249104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val 23"/>
            <p:cNvSpPr/>
            <p:nvPr/>
          </p:nvSpPr>
          <p:spPr>
            <a:xfrm>
              <a:off x="10709614" y="1560888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val 5"/>
            <p:cNvSpPr/>
            <p:nvPr/>
          </p:nvSpPr>
          <p:spPr>
            <a:xfrm>
              <a:off x="8402411" y="1719943"/>
              <a:ext cx="1613807" cy="1613807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val 7"/>
            <p:cNvSpPr/>
            <p:nvPr/>
          </p:nvSpPr>
          <p:spPr>
            <a:xfrm>
              <a:off x="10535777" y="445910"/>
              <a:ext cx="947076" cy="947076"/>
            </a:xfrm>
            <a:prstGeom prst="ellipse">
              <a:avLst/>
            </a:prstGeom>
            <a:solidFill>
              <a:srgbClr val="31C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/>
            <p:cNvSpPr/>
            <p:nvPr/>
          </p:nvSpPr>
          <p:spPr>
            <a:xfrm>
              <a:off x="11292000" y="360001"/>
              <a:ext cx="1558586" cy="1558586"/>
            </a:xfrm>
            <a:prstGeom prst="ellipse">
              <a:avLst/>
            </a:prstGeom>
            <a:solidFill>
              <a:srgbClr val="5186F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val 6"/>
            <p:cNvSpPr/>
            <p:nvPr/>
          </p:nvSpPr>
          <p:spPr>
            <a:xfrm>
              <a:off x="10519056" y="1018587"/>
              <a:ext cx="1402711" cy="1402711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val 10"/>
            <p:cNvSpPr/>
            <p:nvPr/>
          </p:nvSpPr>
          <p:spPr>
            <a:xfrm>
              <a:off x="10016218" y="2491264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val 3"/>
            <p:cNvSpPr/>
            <p:nvPr/>
          </p:nvSpPr>
          <p:spPr>
            <a:xfrm>
              <a:off x="9209315" y="1719943"/>
              <a:ext cx="1800000" cy="1800000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8"/>
            <p:cNvSpPr/>
            <p:nvPr/>
          </p:nvSpPr>
          <p:spPr>
            <a:xfrm>
              <a:off x="10081532" y="1251858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11"/>
            <p:cNvSpPr/>
            <p:nvPr/>
          </p:nvSpPr>
          <p:spPr>
            <a:xfrm>
              <a:off x="11787419" y="2012791"/>
              <a:ext cx="1593396" cy="1593396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12"/>
            <p:cNvSpPr/>
            <p:nvPr/>
          </p:nvSpPr>
          <p:spPr>
            <a:xfrm>
              <a:off x="8293687" y="3331323"/>
              <a:ext cx="468084" cy="468084"/>
            </a:xfrm>
            <a:prstGeom prst="ellipse">
              <a:avLst/>
            </a:prstGeom>
            <a:solidFill>
              <a:srgbClr val="FF9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14"/>
            <p:cNvSpPr/>
            <p:nvPr/>
          </p:nvSpPr>
          <p:spPr>
            <a:xfrm>
              <a:off x="7203185" y="4235769"/>
              <a:ext cx="1558586" cy="155858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val 19"/>
            <p:cNvSpPr/>
            <p:nvPr/>
          </p:nvSpPr>
          <p:spPr>
            <a:xfrm>
              <a:off x="9174780" y="3260700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val 13"/>
            <p:cNvSpPr/>
            <p:nvPr/>
          </p:nvSpPr>
          <p:spPr>
            <a:xfrm>
              <a:off x="8330064" y="3770112"/>
              <a:ext cx="1361211" cy="1361211"/>
            </a:xfrm>
            <a:prstGeom prst="ellipse">
              <a:avLst/>
            </a:prstGeom>
            <a:solidFill>
              <a:srgbClr val="FE3E5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val 50"/>
            <p:cNvSpPr/>
            <p:nvPr/>
          </p:nvSpPr>
          <p:spPr>
            <a:xfrm>
              <a:off x="8761771" y="4755689"/>
              <a:ext cx="1245323" cy="1245323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val 15"/>
            <p:cNvSpPr/>
            <p:nvPr/>
          </p:nvSpPr>
          <p:spPr>
            <a:xfrm>
              <a:off x="9847490" y="5015062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val 16"/>
            <p:cNvSpPr/>
            <p:nvPr/>
          </p:nvSpPr>
          <p:spPr>
            <a:xfrm>
              <a:off x="10131676" y="4295483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val 17"/>
            <p:cNvSpPr/>
            <p:nvPr/>
          </p:nvSpPr>
          <p:spPr>
            <a:xfrm>
              <a:off x="12071293" y="3466349"/>
              <a:ext cx="468084" cy="468084"/>
            </a:xfrm>
            <a:prstGeom prst="ellipse">
              <a:avLst/>
            </a:prstGeom>
            <a:solidFill>
              <a:srgbClr val="528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val 18"/>
            <p:cNvSpPr/>
            <p:nvPr/>
          </p:nvSpPr>
          <p:spPr>
            <a:xfrm>
              <a:off x="13545425" y="905252"/>
              <a:ext cx="468084" cy="468084"/>
            </a:xfrm>
            <a:prstGeom prst="ellipse">
              <a:avLst/>
            </a:prstGeom>
            <a:solidFill>
              <a:srgbClr val="FFC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val 21"/>
            <p:cNvSpPr/>
            <p:nvPr/>
          </p:nvSpPr>
          <p:spPr>
            <a:xfrm>
              <a:off x="12680312" y="1251858"/>
              <a:ext cx="947076" cy="947076"/>
            </a:xfrm>
            <a:prstGeom prst="ellipse">
              <a:avLst/>
            </a:prstGeom>
            <a:solidFill>
              <a:srgbClr val="31C6F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val 22"/>
            <p:cNvSpPr/>
            <p:nvPr/>
          </p:nvSpPr>
          <p:spPr>
            <a:xfrm>
              <a:off x="11395018" y="3203442"/>
              <a:ext cx="606998" cy="60699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val 24"/>
            <p:cNvSpPr/>
            <p:nvPr/>
          </p:nvSpPr>
          <p:spPr>
            <a:xfrm>
              <a:off x="10823916" y="3889976"/>
              <a:ext cx="468084" cy="468084"/>
            </a:xfrm>
            <a:prstGeom prst="ellipse">
              <a:avLst/>
            </a:prstGeom>
            <a:solidFill>
              <a:srgbClr val="FE3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val 26"/>
            <p:cNvSpPr/>
            <p:nvPr/>
          </p:nvSpPr>
          <p:spPr>
            <a:xfrm>
              <a:off x="7631464" y="5249104"/>
              <a:ext cx="959257" cy="959257"/>
            </a:xfrm>
            <a:prstGeom prst="ellipse">
              <a:avLst/>
            </a:prstGeom>
            <a:solidFill>
              <a:srgbClr val="CF66F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0" name="Straight Connector 32"/>
            <p:cNvCxnSpPr/>
            <p:nvPr/>
          </p:nvCxnSpPr>
          <p:spPr>
            <a:xfrm flipH="1">
              <a:off x="11339096" y="2975621"/>
              <a:ext cx="1814754" cy="1732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33"/>
            <p:cNvCxnSpPr/>
            <p:nvPr/>
          </p:nvCxnSpPr>
          <p:spPr>
            <a:xfrm flipH="1">
              <a:off x="10598604" y="905252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5"/>
            <p:cNvCxnSpPr/>
            <p:nvPr/>
          </p:nvCxnSpPr>
          <p:spPr>
            <a:xfrm flipH="1">
              <a:off x="10194800" y="2445557"/>
              <a:ext cx="1385240" cy="1312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6"/>
            <p:cNvCxnSpPr/>
            <p:nvPr/>
          </p:nvCxnSpPr>
          <p:spPr>
            <a:xfrm flipH="1">
              <a:off x="8861969" y="3789231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38"/>
            <p:cNvCxnSpPr/>
            <p:nvPr/>
          </p:nvCxnSpPr>
          <p:spPr>
            <a:xfrm flipH="1">
              <a:off x="8795330" y="4921286"/>
              <a:ext cx="663469" cy="62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1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244</Words>
  <Application>Microsoft Office PowerPoint</Application>
  <PresentationFormat>Panoramiczny</PresentationFormat>
  <Paragraphs>63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Zawody rzemieślnicze  nauczane w szkole branżowej I stopnia  i w systemie pozaszkolnym</vt:lpstr>
      <vt:lpstr>Prezentacja programu PowerPoint</vt:lpstr>
      <vt:lpstr>Zadanie 1:   </vt:lpstr>
      <vt:lpstr>Prezentacja programu PowerPoint</vt:lpstr>
      <vt:lpstr>Prezentacja programu PowerPoint</vt:lpstr>
      <vt:lpstr>JAK ZDOBYĆ ZAWÓD?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zawodu w rzemiośle</dc:title>
  <dc:creator>Aniusiahoho</dc:creator>
  <cp:lastModifiedBy>Iwona Derda</cp:lastModifiedBy>
  <cp:revision>174</cp:revision>
  <dcterms:created xsi:type="dcterms:W3CDTF">2021-11-23T16:51:59Z</dcterms:created>
  <dcterms:modified xsi:type="dcterms:W3CDTF">2022-07-25T07:51:55Z</dcterms:modified>
</cp:coreProperties>
</file>