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2" r:id="rId3"/>
    <p:sldId id="281" r:id="rId4"/>
    <p:sldId id="257" r:id="rId5"/>
    <p:sldId id="289" r:id="rId6"/>
    <p:sldId id="290" r:id="rId7"/>
    <p:sldId id="258" r:id="rId8"/>
    <p:sldId id="287" r:id="rId9"/>
    <p:sldId id="286" r:id="rId10"/>
    <p:sldId id="259" r:id="rId11"/>
    <p:sldId id="271" r:id="rId12"/>
    <p:sldId id="272" r:id="rId13"/>
    <p:sldId id="273" r:id="rId14"/>
    <p:sldId id="278" r:id="rId15"/>
    <p:sldId id="288" r:id="rId16"/>
    <p:sldId id="262" r:id="rId17"/>
    <p:sldId id="260" r:id="rId18"/>
    <p:sldId id="264" r:id="rId19"/>
    <p:sldId id="261" r:id="rId20"/>
    <p:sldId id="265" r:id="rId21"/>
    <p:sldId id="267" r:id="rId22"/>
    <p:sldId id="266" r:id="rId23"/>
    <p:sldId id="268" r:id="rId24"/>
    <p:sldId id="275" r:id="rId25"/>
    <p:sldId id="291" r:id="rId26"/>
    <p:sldId id="276" r:id="rId27"/>
    <p:sldId id="274" r:id="rId28"/>
    <p:sldId id="277" r:id="rId29"/>
    <p:sldId id="284" r:id="rId30"/>
    <p:sldId id="295" r:id="rId31"/>
    <p:sldId id="293" r:id="rId32"/>
    <p:sldId id="294" r:id="rId33"/>
    <p:sldId id="280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ina Kęsy" initials="PK" lastIdx="4" clrIdx="0">
    <p:extLst>
      <p:ext uri="{19B8F6BF-5375-455C-9EA6-DF929625EA0E}">
        <p15:presenceInfo xmlns:p15="http://schemas.microsoft.com/office/powerpoint/2012/main" userId="Paulina Kęs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6T12:09:50.2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7072 530 24575,'-4'-1'0,"0"1"0,0-1 0,0 0 0,0 0 0,0-1 0,0 1 0,0-1 0,0 0 0,0 1 0,-4-5 0,-8-3 0,-143-64-94,-3 7 0,-203-54 0,-351-46-188,552 136 282,-2 8 0,-325-3 0,-273 28-146,-43 1-149,6 53 134,546-16 161,207-30 0,0 2 0,1 3 0,-53 24 0,-198 117 639,189-97-306,-135 77-236,-369 275 0,545-358-97,4 3 0,-114 127 0,142-138 0,1 1 0,2 2 0,3 2 0,1 0 0,-26 70 0,30-53 0,3 0 0,4 2 0,-11 72 0,15-35 0,0 144 0,39 740 0,-16-890 0,3 0 0,5 0 0,5-2 0,54 157 0,181 354 0,-203-495 0,129 197 0,109 86 0,-162-240-366,6-7 0,184 159 0,121 62 367,25-33-16,-348-267-8,4-5 1,145 58-1,-111-57 23,166 101 0,-319-168 0,459 249 0,-398-221 0,2-3 0,1-3 0,1-3 0,1-3 0,101 11 0,156-12 10,2-22-113,-149 1-230,-43 2 304,0-6 1,213-42 0,297-104 28,-322 60 0,-260 72 0,0-4 0,116-66 0,-111 46 0,-1-2 0,-3-4 0,-2-2 0,59-68 0,-38 28 0,-5-3 0,68-114 0,-113 159 162,-3-3 0,-2 0 0,-2-2 0,-3-1 0,-3-1 1,20-88-1,38-357-148,-30 161-14,44-361-37,-76 105-1024,-21-1 217,3 535 964,-33-734-120,13 598 0,-92-384 0,-76 16-821,138 450 1668,-6 2 0,-112-173 0,159 276-779,-1 2-1,-1-1 1,0 2 0,-26-22-1,-61-36 197,50 37-222,14 9 129,-46-23 0,65 39-456,-1 0 1,-1 1-1,1 1 1,-1 1-1,-23-4 1,14 6-6542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6T12:10:01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4620 85 24575,'-8'0'0,"-124"1"0,-226-28 0,123-3 0,-399 1 0,-775 31 0,1329 1 0,1 3 0,-119 24 0,-151 56 0,228-54 0,-13 5 0,-246 102 0,352-126 0,0 2 0,1 1 0,0 1 0,2 2 0,0 0 0,-34 35 0,33-26 0,0 2 0,3 1 0,0 1 0,-32 62 0,-21 69 0,65-135 0,2 1 0,0 0 0,-7 58 0,9-1 0,5 109 0,19 88 0,0-3 0,-14 442 0,-4-425 0,1-246 0,3-1 0,2 1 0,2-1 0,2 0 0,2 0 0,3-2 0,1 1 0,3-2 0,39 76 0,24 19 0,7-3 0,190 228 0,199 111 0,-88-129 0,-365-326 0,430 368 0,3-79-573,-315-228 272,210 91-1,-136-88 355,3-8-1,261 56 1,-402-120 161,1-3 1,81 1-1,160-13 161,-278-1-375,0-2 0,0-2 0,0-2 0,-1-1 0,0-2 0,-1-2 0,0-2 0,-1-2 0,-1-1 0,0-2 0,43-29 0,-32 13 0,-2-2 0,-2-2 0,-1-2 0,-2-2 0,-2-1 0,42-61 0,-34 33 0,-3-1 0,-4-3 0,57-143 0,123-439-532,-119 340 359,-49 159 218,228-769-283,-240 756 391,-8-3-1,-7 0 1,4-262-1,-35-130 136,5 516-288,-10-67 0,6 95 0,0 1 0,-2 0 0,0-1 0,-2 2 0,-14-30 0,-1 5 0,-2 0 0,-2 2 0,-2 1 0,-39-45 0,-7 5 0,-89-76 0,23 25 0,84 78 0,-85-67 0,-50-6 0,180 122 0,-10-8 0,-38-37 0,42 36 0,0 1 0,-38-26 0,-92-39 0,131 71-1365,4-1-5461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6T12:10:17.2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D00FD34-A7B4-42F1-995B-FCCDB0E5D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D7BEE97-F5CC-46E8-8CE0-092302680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C469D88-5586-41E7-9974-95A4EE9A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D0E23BD-023B-4B47-A2D8-5BBF7B02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6553378-F0D7-431E-B42F-38C959EE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31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3DE214-CDAD-4B9E-BA2D-5FD048BAA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69CFAE7-08A3-4303-A37A-CD9D38377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B632D8D-722E-45E7-BC3A-76B7729B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665701A-5F1D-4B94-8142-0B938158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FF24A2C-E4FD-4865-A4E1-09EC119B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2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FAE50286-114D-4EA4-ADAA-802881B42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48F715A-B4C0-4021-83F5-66EACCB39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6F234F1-AE6F-4C4C-83B6-223C919C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DF45169-8E37-4D5A-9631-7DDC557D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BE956C6-115D-422F-8DA1-9B7AB44E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27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32B085F-854C-4B6D-91DA-9E6B8226D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5B48B9D-B1A8-4E78-9C8F-153D41AD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B704D34-9A60-44F3-AB1E-43B339D5F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0EF5E74-4CCB-4979-9435-C5AAE5FE7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59CCCDE-306A-4D7C-B179-9D3E539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78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341C67B-B052-4E37-8530-D89D2EDD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93A8E73-FA95-4295-9782-5ED0352D2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E7E2F83-88A5-4E17-B663-A20E1587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466714E-30F7-4C25-B1B7-9DC75081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BF9E56F-4D18-4859-AB19-04767D36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63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2CAE25-BA58-446A-914E-D62D9CF9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79C6FD9-A179-448F-8F66-D2C262A1E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768E6D3-5D56-43BC-9EDA-1B584DAB6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3441AAFF-81C1-4A74-AB36-B4997A6A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1214C95-D1F2-4100-AF3C-8FF05641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99E347-B07A-4DAF-B857-2A72B7C0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7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C48754-ACA0-44AA-8F93-4B1B5081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2BE49B2-7BE9-4863-9746-D35454154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EF129329-35E1-41B5-8958-B76ED55A5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A223EC76-130A-48B3-B3D5-91AFCE445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5DC40A3-DE8F-4E0D-95A2-D99B27C9F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6D7A81F8-03A0-4E40-BEB9-8130A7D9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51CB32F0-9EAE-4AC5-BFDF-DD7C9D19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E4DEFFE1-8402-4115-8EDA-7B6189FD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29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5876522-6522-43B4-811A-01383844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7DE8D674-3D7A-4B57-B431-DF469ACE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B4090770-F4E8-43E7-8372-12A3AC61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38788BE0-04C0-4B5F-ABCA-6204F068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81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23B534A9-5AB0-4BD7-A174-12CB7D78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0018D8DC-E784-4282-BE92-B850138D0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AC20BF4F-A717-4B4E-9EAC-C09584F7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98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0352C9B-86C7-4FAC-8FB5-82DB9B7A9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F5AAA93-7059-4FF0-AED2-BC3635A76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830AAC-3415-4E74-BE6F-ECD688099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7A5A501A-2657-49E3-B475-E5870B54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5A14EAB-5808-4E0A-BDB8-D40FC18E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07741F1-A23B-47EA-AB2F-77D86238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0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DAD36A-A399-4224-BFD8-FE0FBC7EC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8C87C2EE-7553-43AF-AA6A-4778885B1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63644AE-F6B1-4FDD-8DA7-299223FFA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62098CE-3643-4F78-BF71-FE445C0DB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05EF342-9B8C-4412-B934-5F1569933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07BBEB1-CA08-409B-B871-AF660ABC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49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671141D3-5750-4689-80CA-6E07C976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8D2F947-A441-4022-9E86-0DAD64D4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EF8D63C-C920-4C2A-B479-382C55444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DE61C-F732-46FD-8E35-9F30D4C940E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1C1103A-1749-4108-98B7-08FC2093F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04C1497-5AA7-4780-9CD2-D9C295919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03D11-0ACB-44A6-BFCB-C6377E4809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8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znan.praca.gov.pl/pilotaz-nowe-spojrzenie-nowe-mozliwosci-moja-firma-twoje-zatrudnieni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ca.gov.pl/eurzad/index.eup#/panelOgoln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puap.gov.pl/wps/porta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udop.uokik.gov.pl/hom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uppoznan.praca.gov.pl/barometr-zawodow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oznan.praca.gov.pl/dla-pracodawcow-i-przedsiebiorcow/wsparcie-tworzenia-miejsc-pracy/prace-interwencyjne" TargetMode="External"/><Relationship Id="rId2" Type="http://schemas.openxmlformats.org/officeDocument/2006/relationships/hyperlink" Target="https://poznan.praca.gov.pl/dla-pracodawcow-i-przedsiebiorcow/podnoszenie-kompetencji-i-kwalifikacji-pracownikow-i-kandydatow-do-pracy/staze-i-bony-stazow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powp@poznan.praca.gov.pl" TargetMode="External"/><Relationship Id="rId2" Type="http://schemas.openxmlformats.org/officeDocument/2006/relationships/hyperlink" Target="https://poznan.praca.gov.pl/pow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fs@poznan.praca.gov.pl" TargetMode="External"/><Relationship Id="rId4" Type="http://schemas.openxmlformats.org/officeDocument/2006/relationships/hyperlink" Target="https://poznan.praca.gov.pl/pilotaz-nowe-spojrzenie-nowe-mozliwosci-moja-firma-twoje-zatrudnieni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puap.gov.pl/wps/portal" TargetMode="External"/><Relationship Id="rId2" Type="http://schemas.openxmlformats.org/officeDocument/2006/relationships/hyperlink" Target="https://www.praca.gov.pl/eurzad/index.eup#/panelOgol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2E8D14-394F-4DDD-9EB6-444839929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2336" y="21576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3600" b="1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</a:t>
            </a: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PILOTAŻOWY  </a:t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„NOWE SPOJRZENIE – NOWE MOŻLIWOŚCI. </a:t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MOJA FIRMA – TWOJE ZATRUDNIENIE”</a:t>
            </a:r>
            <a:b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27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na rozwój lub przebranżowienie działalności gospodarczej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9D24FEA-DD7F-4AB5-9B1B-07543EF60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427" y="4429919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realizacja </a:t>
            </a:r>
          </a:p>
          <a:p>
            <a:r>
              <a:rPr lang="pl-PL" dirty="0">
                <a:hlinkClick r:id="rId2"/>
              </a:rPr>
              <a:t>Powiatowy Urząd Pracy w Poznaniu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821" y="294092"/>
            <a:ext cx="7641031" cy="95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40C518-0379-46DD-AC7B-41CF5C32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Procedura składania wniosku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8D9D5E8-1FA8-4C88-8AFA-8F37EEB8E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3200" dirty="0"/>
              <a:t>wniosek można złożyć tylko elektronicznie m.in. poprzez platformę </a:t>
            </a:r>
            <a:r>
              <a:rPr lang="pl-PL" sz="3200" dirty="0">
                <a:hlinkClick r:id="rId2"/>
              </a:rPr>
              <a:t>praca.gov.pl</a:t>
            </a: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konieczność rejestracji konta na platformie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posiadanie profilu zaufanego lub kwalifikowanego podpisu elektronicznego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składamy wniosek wybierając </a:t>
            </a:r>
            <a:r>
              <a:rPr lang="pl-PL" i="1" dirty="0">
                <a:solidFill>
                  <a:srgbClr val="00B050"/>
                </a:solidFill>
              </a:rPr>
              <a:t>wnioski o usługi i świadczenia z urzędu </a:t>
            </a:r>
          </a:p>
          <a:p>
            <a:pPr marL="0" indent="0">
              <a:buNone/>
            </a:pPr>
            <a:r>
              <a:rPr lang="pl-PL" dirty="0">
                <a:solidFill>
                  <a:srgbClr val="00B050"/>
                </a:solidFill>
              </a:rPr>
              <a:t>              </a:t>
            </a:r>
            <a:r>
              <a:rPr lang="pl-PL" i="1" dirty="0">
                <a:solidFill>
                  <a:srgbClr val="00B050"/>
                </a:solidFill>
              </a:rPr>
              <a:t>pismo do urzędu (PSZ-PU)</a:t>
            </a:r>
          </a:p>
          <a:p>
            <a:pPr marL="0" indent="0">
              <a:buNone/>
            </a:pPr>
            <a:endParaRPr lang="pl-PL" i="1" dirty="0"/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3E943B17-3C44-4CA6-A2B9-8CF33C3EECD4}"/>
              </a:ext>
            </a:extLst>
          </p:cNvPr>
          <p:cNvCxnSpPr/>
          <p:nvPr/>
        </p:nvCxnSpPr>
        <p:spPr>
          <a:xfrm>
            <a:off x="1292781" y="4966560"/>
            <a:ext cx="6460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xmlns="" id="{AF144D74-6D5E-43F5-A02E-D50BF686E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071" y="676854"/>
            <a:ext cx="9558130" cy="5504292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Pismo odręczne 12">
                <a:extLst>
                  <a:ext uri="{FF2B5EF4-FFF2-40B4-BE49-F238E27FC236}">
                    <a16:creationId xmlns:a16="http://schemas.microsoft.com/office/drawing/2014/main" xmlns="" id="{BD921144-2B0C-489B-BAEE-ECA6278B47E1}"/>
                  </a:ext>
                </a:extLst>
              </p14:cNvPr>
              <p14:cNvContentPartPr/>
              <p14:nvPr/>
            </p14:nvContentPartPr>
            <p14:xfrm>
              <a:off x="7323370" y="3615605"/>
              <a:ext cx="2976840" cy="2751480"/>
            </p14:xfrm>
          </p:contentPart>
        </mc:Choice>
        <mc:Fallback xmlns="">
          <p:pic>
            <p:nvPicPr>
              <p:cNvPr id="13" name="Pismo odręczne 12">
                <a:extLst>
                  <a:ext uri="{FF2B5EF4-FFF2-40B4-BE49-F238E27FC236}">
                    <a16:creationId xmlns:a16="http://schemas.microsoft.com/office/drawing/2014/main" id="{BD921144-2B0C-489B-BAEE-ECA6278B47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14730" y="3606965"/>
                <a:ext cx="2994480" cy="276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44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A7C75D29-9863-4357-BAF0-EED4A7AC83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8" y="164752"/>
            <a:ext cx="8945218" cy="6528495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Pismo odręczne 7">
                <a:extLst>
                  <a:ext uri="{FF2B5EF4-FFF2-40B4-BE49-F238E27FC236}">
                    <a16:creationId xmlns:a16="http://schemas.microsoft.com/office/drawing/2014/main" xmlns="" id="{DEE6827B-8762-4E69-8CEA-DC518A2CD614}"/>
                  </a:ext>
                </a:extLst>
              </p14:cNvPr>
              <p14:cNvContentPartPr/>
              <p14:nvPr/>
            </p14:nvContentPartPr>
            <p14:xfrm>
              <a:off x="8295730" y="2602925"/>
              <a:ext cx="2291040" cy="2258280"/>
            </p14:xfrm>
          </p:contentPart>
        </mc:Choice>
        <mc:Fallback xmlns="">
          <p:pic>
            <p:nvPicPr>
              <p:cNvPr id="8" name="Pismo odręczne 7">
                <a:extLst>
                  <a:ext uri="{FF2B5EF4-FFF2-40B4-BE49-F238E27FC236}">
                    <a16:creationId xmlns:a16="http://schemas.microsoft.com/office/drawing/2014/main" id="{DEE6827B-8762-4E69-8CEA-DC518A2CD6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87090" y="2593925"/>
                <a:ext cx="2308680" cy="227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33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xmlns="" id="{B20AECAF-7E1E-41BC-ACBA-420A0501D0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90" y="556591"/>
            <a:ext cx="10046420" cy="5285616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Pismo odręczne 7">
                <a:extLst>
                  <a:ext uri="{FF2B5EF4-FFF2-40B4-BE49-F238E27FC236}">
                    <a16:creationId xmlns:a16="http://schemas.microsoft.com/office/drawing/2014/main" xmlns="" id="{78A990EC-9AC0-4F73-ADF5-212D9F766288}"/>
                  </a:ext>
                </a:extLst>
              </p14:cNvPr>
              <p14:cNvContentPartPr/>
              <p14:nvPr/>
            </p14:nvContentPartPr>
            <p14:xfrm>
              <a:off x="1609450" y="4373045"/>
              <a:ext cx="360" cy="360"/>
            </p14:xfrm>
          </p:contentPart>
        </mc:Choice>
        <mc:Fallback xmlns="">
          <p:pic>
            <p:nvPicPr>
              <p:cNvPr id="8" name="Pismo odręczne 7">
                <a:extLst>
                  <a:ext uri="{FF2B5EF4-FFF2-40B4-BE49-F238E27FC236}">
                    <a16:creationId xmlns:a16="http://schemas.microsoft.com/office/drawing/2014/main" id="{78A990EC-9AC0-4F73-ADF5-212D9F7662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0810" y="436404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CFC3317A-73E4-4C9C-91A3-8493371A4407}"/>
              </a:ext>
            </a:extLst>
          </p:cNvPr>
          <p:cNvSpPr txBox="1"/>
          <p:nvPr/>
        </p:nvSpPr>
        <p:spPr>
          <a:xfrm>
            <a:off x="2534478" y="4188379"/>
            <a:ext cx="132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PUP Poznań</a:t>
            </a:r>
          </a:p>
        </p:txBody>
      </p:sp>
    </p:spTree>
    <p:extLst>
      <p:ext uri="{BB962C8B-B14F-4D97-AF65-F5344CB8AC3E}">
        <p14:creationId xmlns:p14="http://schemas.microsoft.com/office/powerpoint/2010/main" val="212334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D15C4B9-3126-45E2-B905-CDED60D9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8908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Procedura składania wniosku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4995778-1324-4652-BD73-BE9264C0D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800" dirty="0"/>
              <a:t>wniosek można złożyć tylko elektronicznie m.in. poprzez elektroniczną skrzynkę podawczą ePUAP</a:t>
            </a:r>
            <a:endParaRPr lang="pl-PL" dirty="0">
              <a:hlinkClick r:id="rId2"/>
            </a:endParaRPr>
          </a:p>
          <a:p>
            <a:pPr marL="0" indent="0" algn="ctr">
              <a:buNone/>
            </a:pPr>
            <a:r>
              <a:rPr lang="pl-PL" dirty="0">
                <a:hlinkClick r:id="rId2"/>
              </a:rPr>
              <a:t>https://epuap.gov.pl/wps/portal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brak konieczności rejestracji konta na platformie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posiadanie profilu zaufanego lub kwalifikowanego podpisu elektronicznego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składamy wniosek wybierając </a:t>
            </a:r>
            <a:r>
              <a:rPr lang="pl-PL" i="1" dirty="0">
                <a:solidFill>
                  <a:srgbClr val="00B050"/>
                </a:solidFill>
              </a:rPr>
              <a:t>sprawy ogólne</a:t>
            </a:r>
            <a:r>
              <a:rPr lang="pl-PL" dirty="0">
                <a:solidFill>
                  <a:srgbClr val="00B050"/>
                </a:solidFill>
              </a:rPr>
              <a:t>       </a:t>
            </a:r>
            <a:r>
              <a:rPr lang="pl-PL" i="1" dirty="0">
                <a:solidFill>
                  <a:srgbClr val="00B050"/>
                </a:solidFill>
              </a:rPr>
              <a:t>pisma do urzędu       pismo ogólne do podmiotu publicznego</a:t>
            </a:r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4" name="Łącznik prosty ze strzałką 3">
            <a:extLst>
              <a:ext uri="{FF2B5EF4-FFF2-40B4-BE49-F238E27FC236}">
                <a16:creationId xmlns:a16="http://schemas.microsoft.com/office/drawing/2014/main" xmlns="" id="{322EEC39-2BC1-4DA4-9205-A1E892BA84A4}"/>
              </a:ext>
            </a:extLst>
          </p:cNvPr>
          <p:cNvCxnSpPr/>
          <p:nvPr/>
        </p:nvCxnSpPr>
        <p:spPr>
          <a:xfrm>
            <a:off x="10678632" y="5280837"/>
            <a:ext cx="340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F6177CC1-1A7C-40D8-87BC-C4B0CF83DF34}"/>
              </a:ext>
            </a:extLst>
          </p:cNvPr>
          <p:cNvCxnSpPr/>
          <p:nvPr/>
        </p:nvCxnSpPr>
        <p:spPr>
          <a:xfrm>
            <a:off x="7786577" y="5280837"/>
            <a:ext cx="340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6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45868A-BBDB-40D5-9F22-1AF90759B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Załączniki do wniosku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7F53A99-FC9B-4B6E-AEB0-ED500A88B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Załącznik nr 1 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Formularz informacji przedstawianych przy ubieganiu się o pomoc </a:t>
            </a:r>
            <a:r>
              <a:rPr lang="pl-PL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 minimis </a:t>
            </a:r>
            <a:endParaRPr lang="pl-PL" i="1" dirty="0"/>
          </a:p>
          <a:p>
            <a:pPr marL="0" indent="0">
              <a:buNone/>
            </a:pPr>
            <a:r>
              <a:rPr lang="pl-PL" sz="1800" dirty="0"/>
              <a:t>Załącznik nr 2</a:t>
            </a:r>
          </a:p>
          <a:p>
            <a:pPr marL="0" indent="0">
              <a:buNone/>
            </a:pPr>
            <a:r>
              <a:rPr lang="pl-PL" dirty="0">
                <a:effectLst/>
                <a:ea typeface="Times New Roman" panose="02020603050405020304" pitchFamily="18" charset="0"/>
              </a:rPr>
              <a:t>Oświadczenie o otrzymanej pomocy </a:t>
            </a:r>
            <a:r>
              <a:rPr lang="pl-PL" i="1" dirty="0">
                <a:effectLst/>
                <a:ea typeface="Times New Roman" panose="02020603050405020304" pitchFamily="18" charset="0"/>
              </a:rPr>
              <a:t>de minimis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Gdzie sprawdzić?</a:t>
            </a:r>
          </a:p>
          <a:p>
            <a:pPr marL="0" indent="0" algn="ctr">
              <a:buNone/>
            </a:pPr>
            <a:r>
              <a:rPr lang="pl-PL" b="1" dirty="0"/>
              <a:t>System Udostępniania Danych o Pomocy Publicznej </a:t>
            </a:r>
            <a:r>
              <a:rPr lang="pl-PL" dirty="0">
                <a:hlinkClick r:id="rId2"/>
              </a:rPr>
              <a:t>https://sudop.uokik.gov.pl/home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23ED37-E5FF-4348-9998-4B158B76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Zasady oceny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B2706CC-EEF2-44E4-9F3E-06FEA14F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Etap I – ocena formalna</a:t>
            </a:r>
          </a:p>
          <a:p>
            <a:pPr marL="0" indent="0">
              <a:buNone/>
            </a:pPr>
            <a:r>
              <a:rPr lang="pl-PL" dirty="0"/>
              <a:t>wg. zasady </a:t>
            </a:r>
            <a:r>
              <a:rPr lang="pl-PL" dirty="0">
                <a:solidFill>
                  <a:srgbClr val="00B050"/>
                </a:solidFill>
              </a:rPr>
              <a:t>spełnia/nie spełnia</a:t>
            </a:r>
          </a:p>
          <a:p>
            <a:pPr marL="0" indent="0">
              <a:buNone/>
            </a:pPr>
            <a:r>
              <a:rPr lang="pl-PL" dirty="0"/>
              <a:t>trzeba spełnienia wszystkich wymogi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Etap II – ocena merytoryczna</a:t>
            </a:r>
          </a:p>
          <a:p>
            <a:pPr marL="0" indent="0">
              <a:buNone/>
            </a:pPr>
            <a:r>
              <a:rPr lang="pl-PL" dirty="0"/>
              <a:t>kryteria obligatoryjne</a:t>
            </a: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kryteria dodatkowe</a:t>
            </a:r>
          </a:p>
          <a:p>
            <a:pPr marL="0" indent="0">
              <a:buNone/>
            </a:pPr>
            <a:r>
              <a:rPr lang="pl-PL" dirty="0"/>
              <a:t>kryteria </a:t>
            </a:r>
            <a:r>
              <a:rPr lang="pl-PL" dirty="0">
                <a:solidFill>
                  <a:srgbClr val="00B050"/>
                </a:solidFill>
              </a:rPr>
              <a:t>punktowane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6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52A621E-AF9A-4768-B3F9-43910495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 – ocena formalna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F12D99-D79D-4F01-A8AA-D23BD6706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/>
              <a:t>kryteria oceny: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wniosek złożony w wyznaczonym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terminie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naboru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wniosek kompletny, złożony na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właściwym formularzu</a:t>
            </a:r>
            <a:endParaRPr lang="pl-PL" sz="1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niezatrudniającej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pracowników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niewykluczonej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zasadami przyznawania wsparcia w ramach pilotażu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 na obszarze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miasta Poznania lub powiatu poznańskiego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deklaracja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potrzeby rozwoju, poszerzenia zakresu prowadzonej działalności gospodarczej lub przebranżowienia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deklaracja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gotowości do nawiązania współpracy z Urzędem w zakresie zatrudnienia osoby bezrobotnej, bez lub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 wykorzystaniem form wsparcia określonych Ustawą o promocji zatrudnienia i instytucjach rynku pracy, najpóźniej w okresie 6 miesięcy od otrzymania wsparcia w ramach pilotażu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61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52A621E-AF9A-4768-B3F9-43910495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 – ocena formalna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F12D99-D79D-4F01-A8AA-D23BD670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 przed datą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01.01.2020 roku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 na dzień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30.09.2021 roku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oraz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dzień składania wniosku</a:t>
            </a:r>
            <a:endParaRPr lang="pl-PL" sz="18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prowadzenie działalności gospodarczej, która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była zawieszona na dzień 30.09.2021 roku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przypadku zawieszenia  działalności gospodarczej,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okres zawieszenia działalności gospodarczej nie przekroczył 6 miesięcy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łącznie,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okresie 18 miesięcy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poprzedzających dzień złożenia wniosku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niezaleganie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 uregulowaniem zobowiązań podatkowych, składek na ubezpieczenia społeczne, ubezpieczenia zdrowotne, Fundusz Pracy lub Fundusz Solidarnościowy </a:t>
            </a: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końca drugiego kwartału 2021 roku</a:t>
            </a:r>
            <a:endParaRPr lang="pl-PL" sz="18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spełnianie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warunków do uzyskania pomocy de minimis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spełnianie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przesłanek do ogłoszenia upadłości przedsiębiorcy, o których mowa w art. 11 lub art. 13 ust. 3 ustawy z dnia 28 lutego 2003 roku – Prawo upadłościowe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zobowiązanie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się do udziału w badaniu ewaluacyjnym przeprowadzonym po zakończeniu realizacji pilotażu, przez firmę zewnętrzną, wybraną w procedurze PZP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47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F8B996-AE13-410D-9D84-230D7F95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II – ocena merytoryczna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0FEC38-66FC-437C-BEA2-5A309DD22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800" b="1" dirty="0"/>
              <a:t>Kryteria obligatoryjne – oba pakiety</a:t>
            </a: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Celowość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</a:rPr>
              <a:t>– przyznanie innowacyjnego wsparcia przyczyni się do rozwoju/ przebranżowienia przedsiębiorstwa oraz wzrostu konkurencyjności firmy 0/1</a:t>
            </a:r>
            <a:endParaRPr lang="pl-PL" sz="18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Zasadność, trafność</a:t>
            </a:r>
            <a:r>
              <a:rPr lang="pl-PL" sz="1800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  </a:t>
            </a:r>
            <a:r>
              <a:rPr lang="pl-PL" sz="1800" dirty="0">
                <a:effectLst/>
                <a:ea typeface="Calibri" panose="020F0502020204030204" pitchFamily="34" charset="0"/>
              </a:rPr>
              <a:t>przyznania innowacyjnego wsparcia – przyznanie innowacyjnego wsparcia przyczyni się do rozwiązania wskazanych przez przedsiębiorcę problemów, poprawę sytuacji przedsiębiorstwa danej branży </a:t>
            </a: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0-3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ea typeface="Calibri" panose="020F0502020204030204" pitchFamily="34" charset="0"/>
              </a:rPr>
              <a:t>Voucher na szkolenie:</a:t>
            </a: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tematyka szkolenia </a:t>
            </a:r>
            <a:r>
              <a:rPr lang="pl-PL" sz="1800" dirty="0">
                <a:effectLst/>
                <a:ea typeface="Calibri" panose="020F0502020204030204" pitchFamily="34" charset="0"/>
              </a:rPr>
              <a:t>jest zgodna z zasadami przyznania Vouchera na szkolenie 0/1</a:t>
            </a:r>
            <a:endParaRPr lang="pl-PL" sz="1800" b="1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celowość </a:t>
            </a:r>
            <a:r>
              <a:rPr lang="pl-PL" sz="1800" dirty="0">
                <a:effectLst/>
                <a:ea typeface="Calibri" panose="020F0502020204030204" pitchFamily="34" charset="0"/>
              </a:rPr>
              <a:t>- realizacja szkolenia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</a:rPr>
              <a:t>przyczyni się do rozwoju/ przebranżowienia przedsiębiorstwa 0/1</a:t>
            </a:r>
            <a:endParaRPr lang="pl-PL" sz="18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zasadność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</a:rPr>
              <a:t>- realizacja szkolenia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</a:rPr>
              <a:t>jest adekwatna i spójna z planem rozwoju/przebranżowienia firmy, </a:t>
            </a:r>
            <a:br>
              <a:rPr lang="pl-PL" sz="1800" dirty="0">
                <a:effectLst/>
                <a:ea typeface="Calibri" panose="020F0502020204030204" pitchFamily="34" charset="0"/>
              </a:rPr>
            </a:br>
            <a:r>
              <a:rPr lang="pl-PL" sz="1800" dirty="0">
                <a:effectLst/>
                <a:ea typeface="Calibri" panose="020F0502020204030204" pitchFamily="34" charset="0"/>
              </a:rPr>
              <a:t>a zapotrzebowanie na uzyskanie kompetencji/kwalifikacji wynikających z zakończenia szkolenia jest uzasadnione 0/1</a:t>
            </a:r>
            <a:endParaRPr lang="pl-PL" sz="1800" b="1" dirty="0"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racjonalność kosztów 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– </a:t>
            </a:r>
            <a:r>
              <a:rPr lang="pl-PL" sz="1800" dirty="0">
                <a:effectLst/>
                <a:ea typeface="Calibri" panose="020F0502020204030204" pitchFamily="34" charset="0"/>
              </a:rPr>
              <a:t>koszt zaplanowanego szkolenia/ szkoleń jest adekwatny do cen rynkowych 0/1</a:t>
            </a:r>
            <a:endParaRPr lang="pl-PL" sz="18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1800" b="1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6436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510D0BE-A5F1-4313-B6D2-DB11DA0F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Agenda spotkania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90214D8-1185-4C0E-A87F-029B0B84C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Założenia i cele projektu.</a:t>
            </a:r>
          </a:p>
          <a:p>
            <a:pPr marL="514350" indent="-514350">
              <a:buAutoNum type="arabicPeriod"/>
            </a:pPr>
            <a:r>
              <a:rPr lang="pl-PL" dirty="0"/>
              <a:t>Zasady udzielania pomocy w ramach projektu pilotażowego</a:t>
            </a:r>
          </a:p>
          <a:p>
            <a:pPr marL="514350" indent="-514350">
              <a:buAutoNum type="arabicPeriod"/>
            </a:pPr>
            <a:r>
              <a:rPr lang="pl-PL" dirty="0"/>
              <a:t>Przygotowanie wniosku – na co zwrócić uwagę?</a:t>
            </a:r>
          </a:p>
          <a:p>
            <a:pPr marL="514350" indent="-514350">
              <a:buAutoNum type="arabicPeriod"/>
            </a:pPr>
            <a:r>
              <a:rPr lang="pl-PL" dirty="0"/>
              <a:t>Kryteria oceny wniosku.</a:t>
            </a:r>
          </a:p>
          <a:p>
            <a:pPr marL="514350" indent="-514350">
              <a:buAutoNum type="arabicPeriod"/>
            </a:pPr>
            <a:r>
              <a:rPr lang="pl-PL" dirty="0"/>
              <a:t>Wydatkowanie i rozliczenie.</a:t>
            </a:r>
          </a:p>
          <a:p>
            <a:pPr marL="514350" indent="-514350">
              <a:buAutoNum type="arabicPeriod"/>
            </a:pPr>
            <a:r>
              <a:rPr lang="pl-PL" dirty="0"/>
              <a:t>Ankieta i ewaluacja.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pl-PL" dirty="0"/>
              <a:t>Współpraca z PUP – formy wsparcia.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36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F8B996-AE13-410D-9D84-230D7F95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II – ocena merytoryczna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0FEC38-66FC-437C-BEA2-5A309DD22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b="1" dirty="0"/>
              <a:t>Kryterium obligatoryjne – pakiet podstawowy</a:t>
            </a:r>
          </a:p>
          <a:p>
            <a:pPr marL="0" indent="0" algn="ctr">
              <a:lnSpc>
                <a:spcPct val="120000"/>
              </a:lnSpc>
              <a:buNone/>
            </a:pPr>
            <a:endParaRPr lang="pl-PL" sz="2600" b="1" dirty="0"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600" b="1" dirty="0">
                <a:effectLst/>
                <a:ea typeface="Calibri" panose="020F0502020204030204" pitchFamily="34" charset="0"/>
              </a:rPr>
              <a:t>Pakiet podstawowy (voucher na szkolenie) – </a:t>
            </a:r>
            <a:r>
              <a:rPr lang="pl-PL" sz="26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efektywność kosztowa wsparcia </a:t>
            </a:r>
            <a:r>
              <a:rPr lang="pl-PL" sz="2600" dirty="0">
                <a:effectLst/>
                <a:ea typeface="Calibri" panose="020F0502020204030204" pitchFamily="34" charset="0"/>
              </a:rPr>
              <a:t>– deklaracja zatrudnienia osoby bezrobotnej zarejestrowanej </a:t>
            </a:r>
            <a:br>
              <a:rPr lang="pl-PL" sz="2600" dirty="0">
                <a:effectLst/>
                <a:ea typeface="Calibri" panose="020F0502020204030204" pitchFamily="34" charset="0"/>
              </a:rPr>
            </a:br>
            <a:r>
              <a:rPr lang="pl-PL" sz="2600" dirty="0">
                <a:effectLst/>
                <a:ea typeface="Calibri" panose="020F0502020204030204" pitchFamily="34" charset="0"/>
              </a:rPr>
              <a:t>w PUP bez lub w ramach realizacji form wsparcia określonych ustawą </a:t>
            </a:r>
            <a:br>
              <a:rPr lang="pl-PL" sz="2600" dirty="0">
                <a:effectLst/>
                <a:ea typeface="Calibri" panose="020F0502020204030204" pitchFamily="34" charset="0"/>
              </a:rPr>
            </a:br>
            <a:r>
              <a:rPr lang="pl-PL" sz="2600" dirty="0">
                <a:effectLst/>
                <a:ea typeface="Calibri" panose="020F0502020204030204" pitchFamily="34" charset="0"/>
              </a:rPr>
              <a:t>o promocji zatrudnienia i instytucji rynku pracy (tj. organizacji stażu lub zatrudnienia w ramach prac interwencyjnych) </a:t>
            </a:r>
            <a:br>
              <a:rPr lang="pl-PL" sz="2600" dirty="0">
                <a:effectLst/>
                <a:ea typeface="Calibri" panose="020F0502020204030204" pitchFamily="34" charset="0"/>
              </a:rPr>
            </a:br>
            <a:r>
              <a:rPr lang="pl-PL" sz="2600" dirty="0">
                <a:effectLst/>
                <a:ea typeface="Calibri" panose="020F0502020204030204" pitchFamily="34" charset="0"/>
              </a:rPr>
              <a:t>w okresie wskazanym w pilotażu,  w wyniku realizacji pakietu podstawowego tj. vouchera na szkolenie </a:t>
            </a:r>
            <a:r>
              <a:rPr lang="pl-PL" sz="2800" dirty="0">
                <a:effectLst/>
                <a:ea typeface="Calibri" panose="020F0502020204030204" pitchFamily="34" charset="0"/>
              </a:rPr>
              <a:t>0/4</a:t>
            </a:r>
            <a:endParaRPr lang="pl-PL" sz="2800" b="1" dirty="0"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6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62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F8B996-AE13-410D-9D84-230D7F95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II – ocena merytoryczna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0FEC38-66FC-437C-BEA2-5A309DD22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l-PL" sz="7200" b="1" dirty="0"/>
              <a:t>Kryteria obligatoryjne – pakiet rozszerzony </a:t>
            </a:r>
          </a:p>
          <a:p>
            <a:pPr marL="0" indent="0" algn="ctr">
              <a:lnSpc>
                <a:spcPct val="120000"/>
              </a:lnSpc>
              <a:buNone/>
            </a:pPr>
            <a:endParaRPr lang="pl-PL" sz="72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7200" b="1" dirty="0"/>
              <a:t>pakiet rozszerzony </a:t>
            </a:r>
            <a:r>
              <a:rPr lang="pl-PL" sz="72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(voucher na szkolenie i mikrodotacja)</a:t>
            </a:r>
            <a:r>
              <a:rPr lang="pl-PL" sz="7200" b="1" dirty="0">
                <a:solidFill>
                  <a:srgbClr val="00B050"/>
                </a:solidFill>
              </a:rPr>
              <a:t>:</a:t>
            </a:r>
            <a:endParaRPr lang="pl-PL" sz="7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7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towary/usługi wskazane w specyfikacji wydatków w ramach mikrodotacji </a:t>
            </a:r>
            <a:r>
              <a:rPr lang="pl-PL" sz="7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są wykluczone </a:t>
            </a:r>
            <a:r>
              <a:rPr lang="pl-PL" sz="7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zasadami przyznawania mikrodotacji 0/1</a:t>
            </a:r>
            <a:endParaRPr lang="pl-PL" sz="7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72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celowość przyznania mikrodotacji </a:t>
            </a:r>
            <a:r>
              <a:rPr lang="pl-PL" sz="7200" dirty="0">
                <a:effectLst/>
                <a:ea typeface="Calibri" panose="020F0502020204030204" pitchFamily="34" charset="0"/>
              </a:rPr>
              <a:t>- udzielenie mikrodotacji przyczyni się do rozwoju/ przebranżowienia przedsiębiorstwa nie są wykluczone zasadami przyznawania mikrodotacji 0/1</a:t>
            </a:r>
            <a:endParaRPr lang="pl-PL" sz="72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72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zasadność przyznania mikrodotacji </a:t>
            </a:r>
            <a:r>
              <a:rPr lang="pl-PL" sz="7200" dirty="0">
                <a:effectLst/>
                <a:ea typeface="Calibri" panose="020F0502020204030204" pitchFamily="34" charset="0"/>
              </a:rPr>
              <a:t>zakup towarów/usług  wskazanych w specyfikacji wydatków w ramach mikrodotacji jest adekwatny i  spójny z zaplanowanym w ramach Vouchera na szkolenie – szkoleniem oraz planem rozwoju/przebranżowienia firmy 0/1</a:t>
            </a: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72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racjonalność kosztów mikrodotacji </a:t>
            </a:r>
            <a:r>
              <a:rPr lang="pl-PL" sz="7200" dirty="0">
                <a:effectLst/>
                <a:ea typeface="Calibri" panose="020F0502020204030204" pitchFamily="34" charset="0"/>
              </a:rPr>
              <a:t>koszt towarów/usług  wskazanych w specyfikacji wydatków w ramach mikrodotacji  jest adekwatny do cen rynkowych, a zakup wszystkich towarów/usług jest niezbędny do realizacji celu przedsięwzięcia 0/1</a:t>
            </a:r>
            <a:endParaRPr lang="pl-PL" sz="72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endParaRPr lang="pl-PL" sz="7200" b="1" dirty="0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430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F8B996-AE13-410D-9D84-230D7F95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Zasady oceny wniosków</a:t>
            </a:r>
            <a:br>
              <a:rPr lang="pl-PL" dirty="0"/>
            </a:br>
            <a:r>
              <a:rPr lang="pl-PL" sz="3600" dirty="0"/>
              <a:t>etap II – ocena merytoryczna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0FEC38-66FC-437C-BEA2-5A309DD22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Kryteria dodatkowe</a:t>
            </a:r>
          </a:p>
          <a:p>
            <a:pPr marL="0" indent="0" algn="just">
              <a:buNone/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Wsparcie dla branż obejmujących zawody deficytowe</a:t>
            </a:r>
            <a:r>
              <a:rPr lang="pl-PL" sz="1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zgodnie z katalogiem zawodów wskazanych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Barometrze zawodów 2021r.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dla miasta Poznania i powiatu Poznańskiego</a:t>
            </a:r>
            <a:r>
              <a:rPr lang="pl-PL" dirty="0">
                <a:effectLst/>
              </a:rPr>
              <a:t> 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Dotyczy zawodu deficytowego, wykonywanego przez Wnioskodawcę w ramach prowadzonej działalności gospodarczej  </a:t>
            </a:r>
            <a:r>
              <a:rPr lang="pl-PL" sz="1800" dirty="0">
                <a:effectLst/>
                <a:ea typeface="Calibri" panose="020F0502020204030204" pitchFamily="34" charset="0"/>
              </a:rPr>
              <a:t>0/1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Doświadczenie firmy na rynku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okres prowadzenia działalności gospodarczej (liczony od dnia rozpoczęcia działalności gospodarczej, na dzień złożenia wniosku) 0/3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krócej niż 2 lata – 0 pkt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 2 do 5 lat – 1 pkt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 5 do 10 lat – 2 pkt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powyżej 10 lat – 3 pkt</a:t>
            </a:r>
            <a:endParaRPr lang="pl-PL" sz="2000" b="1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347345" algn="l"/>
              </a:tabLst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974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27D0DE5-48F7-41EA-B11D-D987997B2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7200" dirty="0"/>
              <a:t>Podpisanie umowy </a:t>
            </a:r>
            <a:br>
              <a:rPr lang="pl-PL" sz="7200" dirty="0"/>
            </a:br>
            <a:r>
              <a:rPr lang="pl-PL" sz="7200" dirty="0"/>
              <a:t>i jej realizacja</a:t>
            </a:r>
          </a:p>
        </p:txBody>
      </p:sp>
    </p:spTree>
    <p:extLst>
      <p:ext uri="{BB962C8B-B14F-4D97-AF65-F5344CB8AC3E}">
        <p14:creationId xmlns:p14="http://schemas.microsoft.com/office/powerpoint/2010/main" val="11971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B73C6E-EA97-4F25-8957-B1CE7B55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Voucher na szkolenie – realizacja i rozliczenie </a:t>
            </a:r>
            <a:r>
              <a:rPr lang="pl-PL" sz="2000" dirty="0"/>
              <a:t>(</a:t>
            </a:r>
            <a:r>
              <a:rPr lang="pl-P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§ 6 </a:t>
            </a:r>
            <a:r>
              <a:rPr lang="pl-PL" sz="2000" i="1" dirty="0"/>
              <a:t>Zasad…)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AC57575-CD6F-406D-9165-EC4D95B12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/>
          </a:bodyPr>
          <a:lstStyle/>
          <a:p>
            <a:r>
              <a:rPr lang="pl-PL" dirty="0"/>
              <a:t>szkolenia/e w terminie </a:t>
            </a:r>
            <a:r>
              <a:rPr lang="pl-PL" b="1" dirty="0">
                <a:solidFill>
                  <a:srgbClr val="00B050"/>
                </a:solidFill>
              </a:rPr>
              <a:t>03.01 – 30.04.2022 r.</a:t>
            </a:r>
          </a:p>
          <a:p>
            <a:r>
              <a:rPr lang="pl-PL" dirty="0"/>
              <a:t>voucher otrzymujemy z PUP – jest to </a:t>
            </a:r>
            <a:r>
              <a:rPr lang="pl-PL" dirty="0">
                <a:solidFill>
                  <a:srgbClr val="00B050"/>
                </a:solidFill>
              </a:rPr>
              <a:t>gwarancja sfinansowania </a:t>
            </a:r>
            <a:r>
              <a:rPr lang="pl-PL" dirty="0"/>
              <a:t>szkolenia</a:t>
            </a:r>
          </a:p>
          <a:p>
            <a:r>
              <a:rPr lang="pl-PL" dirty="0"/>
              <a:t>w ciągu 30 dni zwracamy do Urzędu – potwierdzony przez firmę szkoleniową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 odbyciu </a:t>
            </a:r>
            <a:r>
              <a:rPr lang="pl-PL" dirty="0" smtClean="0"/>
              <a:t>szkolenia, w ciągu 7 dni roboczych:</a:t>
            </a:r>
            <a:endParaRPr lang="pl-PL" dirty="0"/>
          </a:p>
          <a:p>
            <a:r>
              <a:rPr lang="pl-PL" dirty="0"/>
              <a:t>składamy w PUP </a:t>
            </a:r>
            <a:r>
              <a:rPr lang="pl-PL" dirty="0">
                <a:solidFill>
                  <a:srgbClr val="00B050"/>
                </a:solidFill>
              </a:rPr>
              <a:t>fakturę</a:t>
            </a:r>
            <a:r>
              <a:rPr lang="pl-PL" dirty="0"/>
              <a:t> i </a:t>
            </a:r>
            <a:r>
              <a:rPr lang="pl-PL" dirty="0">
                <a:solidFill>
                  <a:srgbClr val="00B050"/>
                </a:solidFill>
              </a:rPr>
              <a:t>zaświadczenie</a:t>
            </a:r>
            <a:r>
              <a:rPr lang="pl-PL" dirty="0"/>
              <a:t> o ukończeniu szkolenia </a:t>
            </a:r>
            <a:br>
              <a:rPr lang="pl-PL" dirty="0"/>
            </a:br>
            <a:r>
              <a:rPr lang="pl-PL" dirty="0"/>
              <a:t>     </a:t>
            </a:r>
            <a:r>
              <a:rPr lang="pl-PL" dirty="0">
                <a:solidFill>
                  <a:srgbClr val="00B050"/>
                </a:solidFill>
              </a:rPr>
              <a:t>otrzymujemy </a:t>
            </a:r>
            <a:r>
              <a:rPr lang="pl-PL" dirty="0" smtClean="0">
                <a:solidFill>
                  <a:srgbClr val="00B050"/>
                </a:solidFill>
              </a:rPr>
              <a:t>przelew z PUP</a:t>
            </a:r>
            <a:r>
              <a:rPr lang="pl-PL" dirty="0" smtClean="0">
                <a:solidFill>
                  <a:srgbClr val="00B0F0"/>
                </a:solidFill>
              </a:rPr>
              <a:t>       </a:t>
            </a:r>
            <a:r>
              <a:rPr lang="pl-PL" dirty="0"/>
              <a:t>płacimy za fakturę       przedstawiamy dowód zapłaty</a:t>
            </a:r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DF5EBE9A-1298-4E40-930B-AAA1E5B93741}"/>
              </a:ext>
            </a:extLst>
          </p:cNvPr>
          <p:cNvCxnSpPr/>
          <p:nvPr/>
        </p:nvCxnSpPr>
        <p:spPr>
          <a:xfrm>
            <a:off x="9002481" y="5468679"/>
            <a:ext cx="340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xmlns="" id="{6907F813-1F83-4B3C-9518-012E992B90C1}"/>
              </a:ext>
            </a:extLst>
          </p:cNvPr>
          <p:cNvCxnSpPr/>
          <p:nvPr/>
        </p:nvCxnSpPr>
        <p:spPr>
          <a:xfrm>
            <a:off x="5627567" y="5468679"/>
            <a:ext cx="340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xmlns="" id="{B7D2095F-C5C7-42C1-B149-60B8EEF0CC1B}"/>
              </a:ext>
            </a:extLst>
          </p:cNvPr>
          <p:cNvCxnSpPr/>
          <p:nvPr/>
        </p:nvCxnSpPr>
        <p:spPr>
          <a:xfrm>
            <a:off x="1056165" y="5468679"/>
            <a:ext cx="3402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16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B73C6E-EA97-4F25-8957-B1CE7B55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Voucher na szkolenie – realizacja i rozliczenie</a:t>
            </a:r>
            <a:endParaRPr lang="pl-PL" sz="2000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AC57575-CD6F-406D-9165-EC4D95B12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00B050"/>
                </a:solidFill>
              </a:rPr>
              <a:t>Kiedy zwracam dofinansowanie do szkolenia?</a:t>
            </a:r>
          </a:p>
          <a:p>
            <a:pPr marL="0" indent="0" algn="ctr">
              <a:buNone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eśli nie utrzymam działalności gospodarczej przez okres</a:t>
            </a:r>
            <a:b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miesięcy od daty zakończenia szkolenia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86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571B045-CD2F-494E-96D8-16A84285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Mikrodotacja – realizacja i rozliczenie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383B357-1041-4720-969A-C21462914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przelew następuje w ciągu </a:t>
            </a:r>
            <a:r>
              <a:rPr lang="pl-PL" dirty="0">
                <a:solidFill>
                  <a:srgbClr val="00B050"/>
                </a:solidFill>
              </a:rPr>
              <a:t>7</a:t>
            </a:r>
            <a:r>
              <a:rPr lang="pl-PL" dirty="0"/>
              <a:t> dni roboczych po przedłożeniu zaświadczenia o ukończeniu szkolenia </a:t>
            </a:r>
          </a:p>
          <a:p>
            <a:r>
              <a:rPr lang="pl-PL" dirty="0">
                <a:solidFill>
                  <a:srgbClr val="00B050"/>
                </a:solidFill>
              </a:rPr>
              <a:t>30 dni </a:t>
            </a:r>
            <a:r>
              <a:rPr lang="pl-PL" dirty="0"/>
              <a:t>kalendarzowych na wydatkowanie i rozliczenie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00B050"/>
                </a:solidFill>
              </a:rPr>
              <a:t>Kiedy zwracam mikrodotację?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eśli nie utrzymam działalności gospodarczej przez okres</a:t>
            </a:r>
            <a:b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miesięcy od daty otrzymania środków w ramach mikrodotacji (liczone od daty przelewu środków),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j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eśli wydatkuję mikrodotację niezgodnie z jej przeznaczeniem lub jej nie wykorzystam w całości lub w części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88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9E6B41-A1B7-41E6-B5CB-80F372F0B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Ankieta końcowa udziału w projekcie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C5D6F8B-929E-4818-BF3C-6BA901B07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Obowiązek </a:t>
            </a:r>
            <a:r>
              <a:rPr lang="pl-PL" sz="2000" dirty="0">
                <a:effectLst/>
                <a:ea typeface="Times New Roman" panose="02020603050405020304" pitchFamily="18" charset="0"/>
              </a:rPr>
              <a:t>złożenia po zakończeniu udziału w pilotażu (w ciągu 7 dni roboczych), tj. spełnieniu warunku utrzymania działalności gospodarczej w okresie 6 miesięcy od otrzymania wsparcia w ramach pilotażu tj.: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b="1" i="1" dirty="0">
                <a:effectLst/>
                <a:ea typeface="Times New Roman" panose="02020603050405020304" pitchFamily="18" charset="0"/>
              </a:rPr>
              <a:t>Pakiet podstawowy </a:t>
            </a:r>
            <a:r>
              <a:rPr lang="pl-PL" sz="2000" i="1" dirty="0">
                <a:effectLst/>
                <a:ea typeface="Times New Roman" panose="02020603050405020304" pitchFamily="18" charset="0"/>
              </a:rPr>
              <a:t>(voucher na szkolenie) </a:t>
            </a:r>
            <a:r>
              <a:rPr lang="pl-PL" sz="2000" i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w okresie 6 miesięcy od dnia zakończenia szkolenia </a:t>
            </a:r>
          </a:p>
          <a:p>
            <a:pPr marL="0" indent="0" algn="just">
              <a:buNone/>
            </a:pPr>
            <a:r>
              <a:rPr lang="pl-PL" sz="2000" b="1" i="1" dirty="0">
                <a:effectLst/>
                <a:ea typeface="Times New Roman" panose="02020603050405020304" pitchFamily="18" charset="0"/>
              </a:rPr>
              <a:t>Pakiet rozszerzony </a:t>
            </a:r>
            <a:r>
              <a:rPr lang="pl-PL" sz="2000" i="1" dirty="0">
                <a:effectLst/>
                <a:ea typeface="Times New Roman" panose="02020603050405020304" pitchFamily="18" charset="0"/>
              </a:rPr>
              <a:t>(voucher na szkolenie i mikrodotacja) - </a:t>
            </a:r>
            <a:r>
              <a:rPr lang="pl-PL" sz="2000" i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w okresie 6 miesięcy od dnia przelewu środków</a:t>
            </a:r>
            <a:r>
              <a:rPr lang="pl-PL" sz="2000" b="1" i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l-PL" sz="2000" i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w ramach mikrodotacji.</a:t>
            </a:r>
            <a:endParaRPr lang="pl-PL" sz="2000" dirty="0">
              <a:solidFill>
                <a:srgbClr val="00B05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Oświadczamy, że:</a:t>
            </a:r>
          </a:p>
          <a:p>
            <a:pPr marL="0" indent="0">
              <a:buNone/>
            </a:pP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prowadziłem/</a:t>
            </a:r>
            <a:r>
              <a:rPr lang="pl-PL" sz="18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</a:t>
            </a: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działalność gospodarczą w okresie 6 miesięcy od otrzymania innowacyjnego wsparcia</a:t>
            </a:r>
            <a:b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ramach pilotażu</a:t>
            </a:r>
          </a:p>
          <a:p>
            <a:pPr marL="0" indent="0">
              <a:buNone/>
            </a:pP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prowadziłem/</a:t>
            </a:r>
            <a:r>
              <a:rPr lang="pl-PL" sz="18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działalność gospodarczą, która nie była zawieszona </a:t>
            </a:r>
            <a:r>
              <a:rPr lang="pl-PL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okresie ww. 6 miesięcy od otrzymania innowacyjnego wsparcia w ramach pilotażu</a:t>
            </a:r>
            <a:endParaRPr lang="pl-PL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ED93C86-584E-4863-8D45-59384355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Ankieta końcowa udziału w projekcie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197AA58-3674-41D2-A973-F746253C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Informacja o wzroście/spadku </a:t>
            </a:r>
            <a:r>
              <a:rPr lang="pl-PL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przychodów uzyskanych z prowadzonej działalności gospodarczej za </a:t>
            </a:r>
            <a:r>
              <a:rPr lang="pl-PL" sz="28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miesiąc poprzedzający miesiąc złożenia informacji w ankiecie końcowej</a:t>
            </a:r>
            <a:r>
              <a:rPr lang="pl-PL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 stosunku do przychodu uzyskanego za </a:t>
            </a:r>
            <a:r>
              <a:rPr lang="pl-PL" sz="28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miesiąc poprzedzający dzień złożenia wniosku </a:t>
            </a:r>
            <a:r>
              <a:rPr lang="pl-PL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przyznanie wsparcia na rozwój lub przebranżowienie działalności gospodarczej  w ramach projektu pilotażowego Powiatowego Urzędu Pracy w Poznaniu:</a:t>
            </a:r>
            <a:endParaRPr lang="pl-PL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Procentowy wzrost przychodów: ……………………………. </a:t>
            </a:r>
            <a:r>
              <a:rPr lang="pl-PL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(należy wpisać wielkość procentową lub nie dotyczy)</a:t>
            </a:r>
            <a:endParaRPr lang="pl-PL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lub </a:t>
            </a:r>
            <a:endParaRPr lang="pl-PL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Procentowy spadek przychodów: …………………….……. </a:t>
            </a:r>
            <a:r>
              <a:rPr lang="pl-PL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(należy wpisać wielkość procentową lub nie dotyczy)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86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5B4142-FBC0-4B69-9865-9CA75EEC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Deklaracja zatrudnienia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8D03CD7-BC39-478D-B469-3086BDA43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498"/>
            <a:ext cx="10515600" cy="477346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Bef>
                <a:spcPts val="1440"/>
              </a:spcBef>
              <a:spcAft>
                <a:spcPts val="800"/>
              </a:spcAft>
              <a:buNone/>
            </a:pPr>
            <a:r>
              <a:rPr lang="pl-PL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Nawiązanie współpracy z Urzędem w formie zatrudnienia osoby bezrobotnej figurującej w rejestrze Urzędu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wyniku: </a:t>
            </a:r>
          </a:p>
          <a:p>
            <a:pPr algn="just">
              <a:lnSpc>
                <a:spcPct val="107000"/>
              </a:lnSpc>
              <a:spcBef>
                <a:spcPts val="1440"/>
              </a:spcBef>
              <a:spcAft>
                <a:spcPts val="800"/>
              </a:spcAft>
            </a:pPr>
            <a:r>
              <a:rPr lang="pl-PL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złożenia oferty pracy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lub</a:t>
            </a:r>
          </a:p>
          <a:p>
            <a:pPr algn="just">
              <a:lnSpc>
                <a:spcPct val="107000"/>
              </a:lnSpc>
              <a:spcBef>
                <a:spcPts val="1440"/>
              </a:spcBef>
              <a:spcAft>
                <a:spcPts val="800"/>
              </a:spcAft>
            </a:pPr>
            <a:r>
              <a:rPr lang="pl-PL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podpisania umowy o realizację instrumentów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tj.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stażu zawodowego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prac interwencyjnych</a:t>
            </a:r>
            <a:endParaRPr lang="pl-P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1440"/>
              </a:spcBef>
              <a:spcAft>
                <a:spcPts val="800"/>
              </a:spcAft>
              <a:buNone/>
            </a:pPr>
            <a:r>
              <a:rPr lang="pl-PL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najpóźniej w okresie 6 miesięcy od otrzymania innowacyjnego wsparcia testowanego w ramach pilotażu</a:t>
            </a:r>
          </a:p>
        </p:txBody>
      </p:sp>
    </p:spTree>
    <p:extLst>
      <p:ext uri="{BB962C8B-B14F-4D97-AF65-F5344CB8AC3E}">
        <p14:creationId xmlns:p14="http://schemas.microsoft.com/office/powerpoint/2010/main" val="36164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FBC47B4-9142-4A18-91C4-80526750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dirty="0"/>
              <a:t>Cele i założenia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6776A6-826E-4801-8928-5421EBC91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sparcie na rozwoju lub przebranżowienia przedsiębiorców.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Zwiększenie konkurencyjności i rozwój </a:t>
            </a:r>
            <a:r>
              <a:rPr lang="pl-PL" dirty="0">
                <a:solidFill>
                  <a:srgbClr val="00B050"/>
                </a:solidFill>
              </a:rPr>
              <a:t>50</a:t>
            </a:r>
            <a:r>
              <a:rPr lang="pl-PL" dirty="0"/>
              <a:t> przedsiębiorców z Poznania </a:t>
            </a:r>
            <a:br>
              <a:rPr lang="pl-PL" dirty="0"/>
            </a:br>
            <a:r>
              <a:rPr lang="pl-PL" dirty="0"/>
              <a:t>i powiatu poznańskiego oraz tworzenie nowych miejsc pracy poprzez: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podniesienie/zdobycie kwalifikacji – </a:t>
            </a:r>
            <a:r>
              <a:rPr lang="pl-PL" dirty="0">
                <a:solidFill>
                  <a:srgbClr val="00B050"/>
                </a:solidFill>
              </a:rPr>
              <a:t>voucher na szkolenie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inwestycję – </a:t>
            </a:r>
            <a:r>
              <a:rPr lang="pl-PL" dirty="0">
                <a:solidFill>
                  <a:srgbClr val="00B050"/>
                </a:solidFill>
              </a:rPr>
              <a:t>mikrodotacja</a:t>
            </a:r>
            <a:r>
              <a:rPr lang="pl-PL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wsparcie ze strony PUP w pozyskaniu pracownika – </a:t>
            </a:r>
            <a:r>
              <a:rPr lang="pl-PL" dirty="0">
                <a:solidFill>
                  <a:srgbClr val="00B050"/>
                </a:solidFill>
              </a:rPr>
              <a:t>pośrednictwo pracy, staże i prace interwencyjne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66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8D03CD7-BC39-478D-B469-3086BDA43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03" y="1082222"/>
            <a:ext cx="11582400" cy="477346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2200" b="1" dirty="0" smtClean="0"/>
              <a:t>Czym </a:t>
            </a:r>
            <a:r>
              <a:rPr lang="pl-PL" sz="2200" b="1" dirty="0"/>
              <a:t>jest staż?</a:t>
            </a:r>
          </a:p>
          <a:p>
            <a:pPr marL="0" indent="0" algn="just">
              <a:buNone/>
              <a:defRPr/>
            </a:pPr>
            <a:r>
              <a:rPr lang="pl-PL" sz="2200" dirty="0"/>
              <a:t>Staż to nabywanie przez bezrobotnego umiejętności praktycznych do wykonywania pracy przez realizację zadań w miejscu pracy bez nawiązywania stosunku pracy z pracodawcą. Staż odbywa się na stanowisku, na którym wcześniej nie pracował kandydat. Realizowany jest pod nadzorem opiekuna. Stażysta w trakcie odbywania stażu za nic nie ponosi odpowiedzialności. 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pl-PL" sz="2200" b="1" dirty="0"/>
              <a:t>Kto może być skierowany na staż?</a:t>
            </a:r>
          </a:p>
          <a:p>
            <a:pPr marL="0" indent="0" algn="just">
              <a:buNone/>
              <a:defRPr/>
            </a:pPr>
            <a:r>
              <a:rPr lang="pl-PL" sz="2200" dirty="0"/>
              <a:t>Na staż może być skierowana osoba bezrobotna zarejestrowana w urzędzie pracy, która w </a:t>
            </a:r>
            <a:r>
              <a:rPr lang="pl-PL" sz="2200" dirty="0" smtClean="0"/>
              <a:t>okresie</a:t>
            </a:r>
            <a:br>
              <a:rPr lang="pl-PL" sz="2200" dirty="0" smtClean="0"/>
            </a:br>
            <a:r>
              <a:rPr lang="pl-PL" sz="2200" dirty="0" smtClean="0"/>
              <a:t>6 </a:t>
            </a:r>
            <a:r>
              <a:rPr lang="pl-PL" sz="2200" dirty="0"/>
              <a:t>miesięcy wstecz od dnia rejestracji nie pracowała u wnioskodawcy.  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pl-PL" sz="2200" b="1" dirty="0"/>
              <a:t>Kto może zorganizować?</a:t>
            </a:r>
          </a:p>
          <a:p>
            <a:pPr marL="0" indent="0" algn="just">
              <a:buNone/>
              <a:defRPr/>
            </a:pPr>
            <a:r>
              <a:rPr lang="pl-PL" sz="2200" dirty="0"/>
              <a:t>Staże mogą być organizowane u pracodawców, jednoosobowych przedsiębiorców niezatrudniających pracowników oraz organizacjach pozarządowych</a:t>
            </a:r>
            <a:r>
              <a:rPr lang="pl-PL" sz="2200" dirty="0" smtClean="0"/>
              <a:t>.</a:t>
            </a:r>
            <a:endParaRPr lang="pl-PL" sz="2200" dirty="0"/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pl-PL" sz="2200" b="1" dirty="0"/>
              <a:t>Czas trwania stażu:</a:t>
            </a:r>
          </a:p>
          <a:p>
            <a:pPr marL="0" indent="0" algn="just">
              <a:buNone/>
              <a:defRPr/>
            </a:pPr>
            <a:r>
              <a:rPr lang="pl-PL" sz="2200" dirty="0"/>
              <a:t>3 miesiące stażu + 3 miesiące zatrudnienia na umowę o pracę w pełnym wymiarze czasu </a:t>
            </a:r>
            <a:r>
              <a:rPr lang="pl-PL" sz="2200" dirty="0" smtClean="0"/>
              <a:t>pracy</a:t>
            </a:r>
            <a:br>
              <a:rPr lang="pl-PL" sz="2200" dirty="0" smtClean="0"/>
            </a:br>
            <a:r>
              <a:rPr lang="pl-PL" sz="2200" dirty="0" smtClean="0"/>
              <a:t>z </a:t>
            </a:r>
            <a:r>
              <a:rPr lang="pl-PL" sz="2200" dirty="0"/>
              <a:t>co najmniej minimalnym wynagrodzeniem za pracę. </a:t>
            </a:r>
          </a:p>
          <a:p>
            <a:pPr marL="0" indent="0" algn="just">
              <a:buNone/>
              <a:defRPr/>
            </a:pPr>
            <a:r>
              <a:rPr lang="pl-PL" sz="2200" dirty="0"/>
              <a:t>Kwota stypendium </a:t>
            </a:r>
            <a:r>
              <a:rPr lang="pl-PL" sz="2200" dirty="0" smtClean="0"/>
              <a:t>stażowego: 1489,00zł</a:t>
            </a:r>
            <a:endParaRPr lang="pl-PL" sz="22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xmlns="" id="{9F5B4142-FBC0-4B69-9865-9CA75EEC1883}"/>
              </a:ext>
            </a:extLst>
          </p:cNvPr>
          <p:cNvSpPr txBox="1">
            <a:spLocks/>
          </p:cNvSpPr>
          <p:nvPr/>
        </p:nvSpPr>
        <p:spPr>
          <a:xfrm>
            <a:off x="90410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 smtClean="0"/>
              <a:t>Deklaracja zatrudnienia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49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809720" y="1988840"/>
            <a:ext cx="8643998" cy="4726308"/>
          </a:xfrm>
          <a:noFill/>
          <a:ln>
            <a:miter lim="800000"/>
            <a:headEnd/>
            <a:tailEnd/>
          </a:ln>
          <a:effectLst>
            <a:glow rad="101600">
              <a:schemeClr val="accent3">
                <a:lumMod val="5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6350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pl-PL" sz="3000" dirty="0">
                <a:solidFill>
                  <a:schemeClr val="tx1"/>
                </a:solidFill>
                <a:latin typeface="Cambria" pitchFamily="18" charset="0"/>
              </a:rPr>
              <a:t>	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pl-PL" sz="3000" dirty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pl-PL" sz="3000" dirty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pl-PL" sz="3000" dirty="0">
                <a:solidFill>
                  <a:schemeClr val="tx1"/>
                </a:solidFill>
                <a:latin typeface="Cambria" pitchFamily="18" charset="0"/>
              </a:rPr>
              <a:t>	</a:t>
            </a:r>
          </a:p>
          <a:p>
            <a:pPr>
              <a:buNone/>
              <a:defRPr/>
            </a:pPr>
            <a:endParaRPr lang="pl-PL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  <a:defRPr/>
            </a:pPr>
            <a:endParaRPr lang="pl-PL" dirty="0" smtClean="0"/>
          </a:p>
          <a:p>
            <a:pPr>
              <a:buNone/>
              <a:defRPr/>
            </a:pPr>
            <a:endParaRPr lang="pl-PL" dirty="0"/>
          </a:p>
        </p:txBody>
      </p:sp>
      <p:sp>
        <p:nvSpPr>
          <p:cNvPr id="16" name="Strzałka w dół 15"/>
          <p:cNvSpPr/>
          <p:nvPr/>
        </p:nvSpPr>
        <p:spPr>
          <a:xfrm rot="3126034">
            <a:off x="4495366" y="496267"/>
            <a:ext cx="379413" cy="142131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1851031" y="1844825"/>
            <a:ext cx="4000528" cy="43704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pl-PL" sz="2000" dirty="0"/>
              <a:t> forma aktywizacji zawodowej osób bezrobotnych, </a:t>
            </a:r>
            <a:endParaRPr lang="pl-PL" sz="2000" dirty="0">
              <a:noFill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pl-PL" sz="2000" dirty="0"/>
              <a:t> podczas jego trwania nabywają oni umiejętności praktyczne poprzez wykonywanie zadań w miejscu pracy, </a:t>
            </a:r>
            <a:r>
              <a:rPr lang="pl-PL" sz="2000" b="1" dirty="0"/>
              <a:t>bez nawiązywania stosunku pracy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l-PL" sz="2000" dirty="0"/>
              <a:t> stażysta w trakcie odbywania stażu zachowuje status osoby bezrobotnej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l-PL" sz="2000" dirty="0"/>
              <a:t> otrzymuje stypendium </a:t>
            </a:r>
            <a:br>
              <a:rPr lang="pl-PL" sz="2000" dirty="0"/>
            </a:br>
            <a:r>
              <a:rPr lang="pl-PL" sz="2000" dirty="0"/>
              <a:t>(w wysokości 120% kwoty zasiłku dla bezrobotnych) które wypłaca Powiatowy Urząd Pracy, aktualnie wynosi ono </a:t>
            </a:r>
            <a:r>
              <a:rPr lang="pl-PL" sz="2000" b="1" dirty="0"/>
              <a:t>1489,00zł </a:t>
            </a:r>
          </a:p>
          <a:p>
            <a:pPr>
              <a:buFont typeface="Wingdings" pitchFamily="2" charset="2"/>
              <a:buChar char="§"/>
              <a:defRPr/>
            </a:pPr>
            <a:endParaRPr lang="pl-PL" b="1" dirty="0">
              <a:latin typeface="Cambria" pitchFamily="18" charset="0"/>
            </a:endParaRPr>
          </a:p>
        </p:txBody>
      </p:sp>
      <p:sp>
        <p:nvSpPr>
          <p:cNvPr id="20" name="Strzałka w dół 19"/>
          <p:cNvSpPr/>
          <p:nvPr/>
        </p:nvSpPr>
        <p:spPr>
          <a:xfrm rot="17645130">
            <a:off x="7202459" y="297275"/>
            <a:ext cx="379412" cy="167799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6240017" y="1844823"/>
            <a:ext cx="4176464" cy="43088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l-PL" sz="2000" dirty="0"/>
              <a:t>forma umożliwiająca kontakt osób bezrobotnych z pracodawcą,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pl-PL" sz="2000" dirty="0"/>
              <a:t>dla firmy to szansa </a:t>
            </a:r>
            <a:r>
              <a:rPr lang="pl-PL" sz="2000" b="1" dirty="0"/>
              <a:t>poznania </a:t>
            </a:r>
            <a:r>
              <a:rPr lang="pl-PL" sz="2000" dirty="0"/>
              <a:t>potencjalnego </a:t>
            </a:r>
            <a:r>
              <a:rPr lang="pl-PL" sz="2000" b="1" dirty="0"/>
              <a:t>pracownika przed </a:t>
            </a:r>
            <a:r>
              <a:rPr lang="pl-PL" sz="2000" dirty="0"/>
              <a:t>jego </a:t>
            </a:r>
            <a:r>
              <a:rPr lang="pl-PL" sz="2000" b="1" dirty="0"/>
              <a:t>zatrudnieniem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pl-PL" sz="2000" b="1" dirty="0"/>
              <a:t>brak kosztów finansowych </a:t>
            </a:r>
            <a:r>
              <a:rPr lang="pl-PL" sz="2000" dirty="0"/>
              <a:t>przez okres trwania stażu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sz="2000" dirty="0"/>
              <a:t>Możliwość </a:t>
            </a:r>
            <a:r>
              <a:rPr lang="pl-PL" sz="2000" b="1" dirty="0"/>
              <a:t>ukształtowania pracownika </a:t>
            </a:r>
            <a:r>
              <a:rPr lang="pl-PL" sz="2000" dirty="0"/>
              <a:t>pod potrzeby konkretnego stanowiska pracy </a:t>
            </a:r>
          </a:p>
          <a:p>
            <a:endParaRPr lang="pl-PL" sz="20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881188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STAŻ</a:t>
            </a:r>
            <a:r>
              <a:rPr lang="pl-PL" b="1" dirty="0">
                <a:latin typeface="Cambria" pitchFamily="18" charset="0"/>
              </a:rPr>
              <a:t/>
            </a:r>
            <a:br>
              <a:rPr lang="pl-PL" b="1" dirty="0">
                <a:latin typeface="Cambria" pitchFamily="18" charset="0"/>
              </a:rPr>
            </a:br>
            <a:endParaRPr lang="pl-PL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3" y="6294074"/>
            <a:ext cx="1638519" cy="48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7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2572" y="1027906"/>
            <a:ext cx="10332606" cy="5400600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pl-PL" sz="1000" b="1" dirty="0">
              <a:latin typeface="Cambria" pitchFamily="18" charset="0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b="1" dirty="0"/>
              <a:t>Czym są prace interwencyjne?</a:t>
            </a:r>
          </a:p>
          <a:p>
            <a:pPr marL="0" indent="0" algn="just">
              <a:buNone/>
              <a:defRPr/>
            </a:pPr>
            <a:r>
              <a:rPr lang="pl-PL" sz="2000" dirty="0"/>
              <a:t>Oznaczają one zatrudnienie bezrobotnego przez pracodawcę z refundacją części kosztów poniesionych na wynagrodzenia i składki</a:t>
            </a:r>
            <a:r>
              <a:rPr lang="pl-PL" sz="2000" dirty="0" smtClean="0"/>
              <a:t>.</a:t>
            </a:r>
            <a:endParaRPr lang="pl-PL" sz="2000" dirty="0"/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b="1" dirty="0"/>
              <a:t>Kto może zostać skierowany do organizatora prac interwencyjnych</a:t>
            </a:r>
            <a:r>
              <a:rPr lang="pl-PL" sz="2000" dirty="0"/>
              <a:t>?</a:t>
            </a:r>
          </a:p>
          <a:p>
            <a:pPr marL="0" indent="0" algn="just">
              <a:buNone/>
              <a:defRPr/>
            </a:pPr>
            <a:r>
              <a:rPr lang="pl-PL" sz="2000" dirty="0"/>
              <a:t>Osoba bezrobotna zarejestrowana w Powiatowym Urzędzie Pracy, która 6 miesięcy wstecz od dnia </a:t>
            </a:r>
            <a:r>
              <a:rPr lang="pl-PL" sz="2000" dirty="0" smtClean="0"/>
              <a:t>wydania skierowania </a:t>
            </a:r>
            <a:r>
              <a:rPr lang="pl-PL" sz="2000" dirty="0"/>
              <a:t>nie pracowała u wnioskodawcy. </a:t>
            </a:r>
            <a:endParaRPr lang="pl-PL" sz="2000" dirty="0" smtClean="0"/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 b="1" dirty="0" smtClean="0"/>
              <a:t>Jak </a:t>
            </a:r>
            <a:r>
              <a:rPr lang="pl-PL" sz="2000" b="1" dirty="0"/>
              <a:t>długo mogą trwać prace interwencyjne?</a:t>
            </a:r>
          </a:p>
          <a:p>
            <a:pPr marL="0" indent="0" algn="just">
              <a:buNone/>
            </a:pPr>
            <a:r>
              <a:rPr lang="pl-PL" sz="2000" dirty="0"/>
              <a:t>Okres refundacji w ramach prac interwencyjnych wynosi 6 miesięcy, po zakończeniu refundacji pracodawca zobowiązany jest do utrzymania pracownika w zatrudnieniu przez okres 3 miesięcy bez wsparcia Urzędu. </a:t>
            </a:r>
            <a:endParaRPr lang="pl-PL" sz="2000" dirty="0" smtClean="0"/>
          </a:p>
          <a:p>
            <a:pPr marL="0" indent="0" algn="just">
              <a:buNone/>
            </a:pPr>
            <a:r>
              <a:rPr lang="pl-PL" sz="2000" b="1" dirty="0" smtClean="0"/>
              <a:t>Kwota </a:t>
            </a:r>
            <a:r>
              <a:rPr lang="pl-PL" sz="2000" b="1" dirty="0"/>
              <a:t>refundacji równa jest kwocie zasiłku wraz ze składkami na ubezpieczenie społeczne </a:t>
            </a:r>
            <a:r>
              <a:rPr lang="pl-PL" sz="2000" dirty="0"/>
              <a:t>(emerytalne, rentowe, wypadkowe)co miesiąc przez okres refundacji</a:t>
            </a:r>
            <a:r>
              <a:rPr lang="pl-PL" sz="2400" dirty="0"/>
              <a:t>- </a:t>
            </a:r>
            <a:r>
              <a:rPr lang="pl-PL" sz="2000" dirty="0"/>
              <a:t>maksymalnie w tym roku wynosiła </a:t>
            </a:r>
            <a:r>
              <a:rPr lang="pl-PL" sz="2000" dirty="0" smtClean="0"/>
              <a:t>1464,14zl</a:t>
            </a:r>
          </a:p>
          <a:p>
            <a:pPr marL="0" indent="0" algn="just">
              <a:buNone/>
            </a:pPr>
            <a:r>
              <a:rPr lang="pl-PL" sz="2000" b="1" dirty="0"/>
              <a:t>W przypadku, gdy osoba bezrobotna skierowana do zatrudnienia rozwiąże umowę o pracę, Pracodawca zobowiązany jest do uzupełnienia zwolnionego stanowiska pracy. 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3" y="6294074"/>
            <a:ext cx="1638519" cy="48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xmlns="" id="{9F5B4142-FBC0-4B69-9865-9CA75EEC1883}"/>
              </a:ext>
            </a:extLst>
          </p:cNvPr>
          <p:cNvSpPr txBox="1">
            <a:spLocks/>
          </p:cNvSpPr>
          <p:nvPr/>
        </p:nvSpPr>
        <p:spPr>
          <a:xfrm>
            <a:off x="887627" y="151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 smtClean="0"/>
              <a:t>Prace interwencyjne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8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498DB16-FB6B-4002-8ED6-5AD58112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662444A-F240-4050-8306-CC814CD3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30"/>
            <a:ext cx="10515600" cy="47628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l-PL" dirty="0">
                <a:solidFill>
                  <a:srgbClr val="00B05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Poznański Ośrodek Wspierania Przedsiębiorczości 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r>
              <a:rPr lang="pl-PL" dirty="0"/>
              <a:t/>
            </a:r>
            <a:br>
              <a:rPr lang="pl-PL" dirty="0"/>
            </a:br>
            <a:r>
              <a:rPr lang="pl-PL" dirty="0">
                <a:effectLst/>
              </a:rPr>
              <a:t>61 853 21 86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dirty="0">
                <a:effectLst/>
                <a:hlinkClick r:id="rId3"/>
              </a:rPr>
              <a:t>powp@poznan.praca.gov.pl</a:t>
            </a:r>
            <a:r>
              <a:rPr lang="pl-PL" dirty="0">
                <a:effectLst/>
              </a:rPr>
              <a:t> 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w godz. 9.00 - </a:t>
            </a:r>
            <a:r>
              <a:rPr lang="pl-PL" dirty="0" smtClean="0">
                <a:effectLst/>
              </a:rPr>
              <a:t>16.00</a:t>
            </a:r>
            <a:endParaRPr lang="pl-PL" dirty="0">
              <a:effectLst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Powiatowy Urząd Pracy</a:t>
            </a:r>
            <a:endParaRPr lang="pl-PL" dirty="0">
              <a:solidFill>
                <a:srgbClr val="00B050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/>
              <a:t>61 8345 </a:t>
            </a:r>
            <a:r>
              <a:rPr lang="pl-PL" dirty="0" smtClean="0"/>
              <a:t>730 – informacja o naborze wniosków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/>
              <a:t>6</a:t>
            </a:r>
            <a:r>
              <a:rPr lang="pl-PL" dirty="0" smtClean="0"/>
              <a:t>1 </a:t>
            </a:r>
            <a:r>
              <a:rPr lang="pl-PL" dirty="0"/>
              <a:t>8345 </a:t>
            </a:r>
            <a:r>
              <a:rPr lang="pl-PL" dirty="0" smtClean="0"/>
              <a:t>705 – informacja o projekcie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 smtClean="0"/>
              <a:t>61 8345 703 – informacja o organizacji staży i prac interwencyjnych</a:t>
            </a:r>
            <a:endParaRPr lang="pl-PL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>
                <a:hlinkClick r:id="rId5"/>
              </a:rPr>
              <a:t>efs@poznan.praca.gov.pl</a:t>
            </a:r>
            <a:r>
              <a:rPr lang="pl-PL" dirty="0"/>
              <a:t>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pl-PL" dirty="0"/>
              <a:t>w godz. 8.00 – 14.30</a:t>
            </a:r>
          </a:p>
        </p:txBody>
      </p:sp>
    </p:spTree>
    <p:extLst>
      <p:ext uri="{BB962C8B-B14F-4D97-AF65-F5344CB8AC3E}">
        <p14:creationId xmlns:p14="http://schemas.microsoft.com/office/powerpoint/2010/main" val="21973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75C996-5E62-4452-B23E-EA48B387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Założenia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449E33-DE54-4DFB-BD11-79EE5F221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Pakiet podstawowy</a:t>
            </a:r>
          </a:p>
          <a:p>
            <a:pPr marL="0" indent="0">
              <a:buNone/>
            </a:pPr>
            <a:r>
              <a:rPr lang="pl-PL" sz="2000" b="1" dirty="0"/>
              <a:t>voucher na szkolenie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możliwość sfinansowania jednego lub kilku szkoleń – do kwoty </a:t>
            </a:r>
            <a:r>
              <a:rPr lang="pl-PL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5 000 zł </a:t>
            </a:r>
            <a:endParaRPr lang="pl-PL" sz="2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Pakiet rozszerzony</a:t>
            </a:r>
          </a:p>
          <a:p>
            <a:pPr marL="0" indent="0">
              <a:buNone/>
            </a:pPr>
            <a:r>
              <a:rPr lang="pl-PL" sz="2000" b="1" dirty="0"/>
              <a:t>voucher na szkolenie i mikrodotacja</a:t>
            </a:r>
          </a:p>
          <a:p>
            <a:pPr marL="0" indent="0">
              <a:buNone/>
            </a:pPr>
            <a:r>
              <a:rPr lang="pl-P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możliwość sfinansowania jednego lub kilku szkoleń – do kwoty </a:t>
            </a:r>
            <a:r>
              <a:rPr lang="pl-PL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5 000 zł </a:t>
            </a:r>
            <a:endParaRPr lang="pl-PL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10 000,00 zł </a:t>
            </a:r>
            <a:r>
              <a:rPr lang="pl-P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zakup lub dofinasowanie do zakupu produktów i usług (środków trwałych, urządzeń, maszyn, sprzętu, narzędzi) niezbędnych do rozszerzenia, rozwoju lub przebranżowienia prowadzonej działalności gospodarczej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505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75C996-5E62-4452-B23E-EA48B387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Pakiet podstawowy </a:t>
            </a:r>
            <a:r>
              <a:rPr lang="pl-PL" sz="4400" dirty="0"/>
              <a:t>voucher na szkolenie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449E33-DE54-4DFB-BD11-79EE5F221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600" dirty="0"/>
              <a:t> do dyspozycji </a:t>
            </a:r>
            <a:r>
              <a:rPr lang="pl-PL" sz="2600" dirty="0">
                <a:solidFill>
                  <a:srgbClr val="00B050"/>
                </a:solidFill>
              </a:rPr>
              <a:t>5000</a:t>
            </a:r>
            <a:r>
              <a:rPr lang="pl-PL" sz="2600" dirty="0"/>
              <a:t> zł na jedno lub więcej szkoleń, kursów, egzaminów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600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nie można </a:t>
            </a:r>
            <a:r>
              <a:rPr lang="pl-PL" sz="26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sfinansować:</a:t>
            </a:r>
            <a:endParaRPr lang="pl-PL" sz="2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kształcenia ustawicznego realizowanego poza terytorium Rzeczypospolitej Polskiej;</a:t>
            </a:r>
            <a:endParaRPr lang="pl-PL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kursów obowiązkowych dla wszystkich pracowników, np. BHP, ochrona danych osobowych;</a:t>
            </a:r>
            <a:endParaRPr lang="pl-PL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kursów dla kierowców kat. B i C;</a:t>
            </a:r>
            <a:endParaRPr lang="pl-PL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ea typeface="Times New Roman" panose="02020603050405020304" pitchFamily="18" charset="0"/>
              </a:rPr>
              <a:t>kursów językowych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2600" dirty="0">
                <a:effectLst/>
                <a:ea typeface="Times New Roman" panose="02020603050405020304" pitchFamily="18" charset="0"/>
              </a:rPr>
              <a:t>maksymalny koszt szkolenia (szkoleń łącznie) nie może przekroczyć kwoty </a:t>
            </a:r>
            <a:r>
              <a:rPr lang="pl-PL" sz="2600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7.100,00</a:t>
            </a:r>
            <a:r>
              <a:rPr lang="pl-PL" sz="2600" dirty="0">
                <a:effectLst/>
                <a:ea typeface="Times New Roman" panose="02020603050405020304" pitchFamily="18" charset="0"/>
              </a:rPr>
              <a:t> zł, łącznie z wkładem własnym uczestnika pilotażu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</a:t>
            </a:r>
            <a:r>
              <a:rPr lang="pl-PL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yboru realizatora szkolenia dokonuje uczestnik projektu, przy zachowaniu </a:t>
            </a:r>
            <a:r>
              <a:rPr lang="pl-PL" sz="2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zasady racjonalnego wydatkowania środków</a:t>
            </a:r>
            <a:r>
              <a:rPr lang="pl-PL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0" indent="0" algn="ctr">
              <a:buNone/>
            </a:pPr>
            <a:r>
              <a:rPr lang="pl-PL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sytuacjach budzących wątpliwości co do oszacowanej wysokości kosztów kształcenia, Urząd zastrzega sobie prawo do przeprowadzenia postępowania wyjaśniającego w ww. zakresie</a:t>
            </a:r>
            <a:r>
              <a:rPr lang="pl-PL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l-PL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585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75C996-5E62-4452-B23E-EA48B387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Pakiet rozszerzony</a:t>
            </a:r>
            <a:br>
              <a:rPr lang="pl-PL" dirty="0"/>
            </a:br>
            <a:r>
              <a:rPr lang="pl-PL" dirty="0"/>
              <a:t>voucher na szkolenie + mikrodotacja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449E33-DE54-4DFB-BD11-79EE5F221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40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10 000,00 zł 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zakup lub dofinasowanie do zakupu produktów i usług (środków trwałych, urządzeń, maszyn, sprzętu, narzędzi) niezbędnych do rozszerzenia, rozwoju lub przebranżowienia prowadzonej działalności gospodarczej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w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ydatki </a:t>
            </a:r>
            <a:r>
              <a:rPr lang="pl-PL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muszą być 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bezpośrednio związane ze zrealizowanym/i szkoleniem/ami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w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ydatki powinny być uzasadnione koniecznością rozwoju, rozszerzenia lub przebranżowienia prowadzonej działalności gospodarczej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 wyklucza się możliwość otrzymania mikrodotacji, w przypadku nieuzasadnionego </a:t>
            </a:r>
            <a:r>
              <a:rPr lang="pl-PL" sz="2400" dirty="0">
                <a:solidFill>
                  <a:srgbClr val="00B050"/>
                </a:solidFill>
              </a:rPr>
              <a:t>przerwania</a:t>
            </a:r>
            <a:r>
              <a:rPr lang="pl-PL" sz="2400" dirty="0"/>
              <a:t> udziału w szkoleniu/szkoleniach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wykluczenia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na co nie mogę wydać dotacji? 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§ 1, p.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 </a:t>
            </a:r>
            <a:r>
              <a:rPr lang="pl-PL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Zasad…</a:t>
            </a:r>
            <a:r>
              <a:rPr lang="pl-P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pl-PL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151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1DA3DB-A1C8-434A-ADAC-7FE31498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Kto może skorzystać z projektu?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55EAB9D-BF3B-49B4-BB26-7715C151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243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B050"/>
                </a:solidFill>
              </a:rPr>
              <a:t>przedsiębiorca - osoba fizyczna </a:t>
            </a:r>
            <a:r>
              <a:rPr lang="pl-PL" dirty="0"/>
              <a:t>prowadząca działalność gospodarczą wpisaną do CEIDG (Centralna Ewidencja i Informacja o Działalności Gospodarczej)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B050"/>
                </a:solidFill>
              </a:rPr>
              <a:t>niezatrudniający </a:t>
            </a:r>
            <a:r>
              <a:rPr lang="pl-PL" dirty="0"/>
              <a:t>pracowników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B050"/>
                </a:solidFill>
              </a:rPr>
              <a:t>prowadzący </a:t>
            </a:r>
            <a:r>
              <a:rPr lang="pl-PL" dirty="0"/>
              <a:t>działalność:</a:t>
            </a:r>
          </a:p>
          <a:p>
            <a:pPr marL="0" indent="0">
              <a:buNone/>
            </a:pPr>
            <a:r>
              <a:rPr lang="pl-PL" dirty="0"/>
              <a:t> 				 - przed </a:t>
            </a:r>
            <a:r>
              <a:rPr lang="pl-PL" dirty="0">
                <a:solidFill>
                  <a:srgbClr val="00B050"/>
                </a:solidFill>
              </a:rPr>
              <a:t>01.01.2020 r. </a:t>
            </a:r>
          </a:p>
          <a:p>
            <a:pPr marL="0" indent="0">
              <a:buNone/>
            </a:pPr>
            <a:r>
              <a:rPr lang="pl-PL" dirty="0"/>
              <a:t> 				 - na </a:t>
            </a:r>
            <a:r>
              <a:rPr lang="pl-PL" dirty="0">
                <a:solidFill>
                  <a:srgbClr val="00B050"/>
                </a:solidFill>
              </a:rPr>
              <a:t>30.09.2021 r.</a:t>
            </a:r>
            <a:r>
              <a:rPr lang="pl-PL" dirty="0"/>
              <a:t> i dzień składania wniosku</a:t>
            </a:r>
          </a:p>
          <a:p>
            <a:pPr marL="0" indent="0">
              <a:buNone/>
            </a:pPr>
            <a:r>
              <a:rPr lang="pl-PL" dirty="0"/>
              <a:t>				 - na terenie </a:t>
            </a:r>
            <a:r>
              <a:rPr lang="pl-PL" dirty="0">
                <a:solidFill>
                  <a:srgbClr val="00B050"/>
                </a:solidFill>
              </a:rPr>
              <a:t>Poznania/powiatu </a:t>
            </a:r>
            <a:r>
              <a:rPr lang="pl-PL" dirty="0"/>
              <a:t>poznańskiego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w przypadku zawieszenia </a:t>
            </a:r>
            <a:r>
              <a:rPr lang="pl-PL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działalności gospodarczej, okres zawieszenia nie przekroczył 6 miesięcy łącznie, w okresie 18 miesięcy poprzedzających dzień złożenia wniosku</a:t>
            </a:r>
            <a:endParaRPr lang="pl-PL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B050"/>
                </a:solidFill>
              </a:rPr>
              <a:t>niezalegający</a:t>
            </a:r>
            <a:r>
              <a:rPr lang="pl-PL" dirty="0"/>
              <a:t> na koniec III kw. z opłatami podatków, składek ZUS, FP i FS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85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1DA3DB-A1C8-434A-ADAC-7FE31498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Kto może skorzystać z projektu?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55EAB9D-BF3B-49B4-BB26-7715C151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243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spełniający warunki uzyskania pomocy </a:t>
            </a:r>
            <a:r>
              <a:rPr lang="pl-PL" i="1" dirty="0"/>
              <a:t>de minimis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niespełniający przesłanek do ogłoszenia upadłości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deklarujący </a:t>
            </a:r>
            <a:r>
              <a:rPr lang="pl-PL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potrzebę rozwoju</a:t>
            </a:r>
            <a:r>
              <a:rPr lang="pl-PL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poszerzenia zakresu prowadzonej działalności gospodarczej lub przebranżowienia</a:t>
            </a:r>
            <a:endParaRPr lang="pl-P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effectLst/>
                <a:ea typeface="Times New Roman" panose="02020603050405020304" pitchFamily="18" charset="0"/>
              </a:rPr>
              <a:t>deklarujący gotowość do </a:t>
            </a:r>
            <a:r>
              <a:rPr lang="pl-PL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nawiązania współpracy </a:t>
            </a:r>
            <a:r>
              <a:rPr lang="pl-PL" dirty="0">
                <a:effectLst/>
                <a:ea typeface="Times New Roman" panose="02020603050405020304" pitchFamily="18" charset="0"/>
              </a:rPr>
              <a:t>z Urzędem </a:t>
            </a:r>
            <a:r>
              <a:rPr lang="pl-PL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pl-PL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</a:br>
            <a:r>
              <a:rPr lang="pl-PL" dirty="0">
                <a:effectLst/>
                <a:ea typeface="Times New Roman" panose="02020603050405020304" pitchFamily="18" charset="0"/>
              </a:rPr>
              <a:t>w zakresie zatrudnienia osoby bezrobotnej</a:t>
            </a:r>
            <a:r>
              <a:rPr lang="pl-PL" dirty="0"/>
              <a:t> </a:t>
            </a:r>
            <a:endParaRPr lang="pl-PL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zobowiązujący się do udziału w </a:t>
            </a:r>
            <a:r>
              <a:rPr lang="pl-PL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badaniu ewaluacyjnym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przeprowadzonym po zakończeniu realizacji działań zaplanowanych </a:t>
            </a:r>
            <a:b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 pilotażu przez firmę zewnętrzną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prowadzący działalność gospodarczą </a:t>
            </a:r>
            <a:r>
              <a:rPr lang="pl-PL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niewykluczoną </a:t>
            </a:r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zasadami przyznawania wsparcia w ramach pilotażu (</a:t>
            </a:r>
            <a:r>
              <a:rPr lang="pl-PL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§ 1, p. 3 b) </a:t>
            </a:r>
            <a:r>
              <a:rPr lang="pl-PL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Zasad…</a:t>
            </a:r>
            <a:r>
              <a:rPr lang="pl-PL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F81FD0-B955-4CB3-B1FE-AFDBB358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Nabór i składanie wniosków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09AFAD-7F71-4176-95C1-A4834C0B6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termin naboru </a:t>
            </a:r>
            <a:r>
              <a:rPr lang="pl-PL" dirty="0">
                <a:solidFill>
                  <a:srgbClr val="00B050"/>
                </a:solidFill>
              </a:rPr>
              <a:t>3-5 listopada 2021 r.</a:t>
            </a:r>
          </a:p>
          <a:p>
            <a:r>
              <a:rPr lang="pl-PL" dirty="0"/>
              <a:t>tylko elektroniczne składanie wniosku: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00B050"/>
                </a:solidFill>
              </a:rPr>
              <a:t>portal </a:t>
            </a:r>
            <a:r>
              <a:rPr lang="pl-PL" dirty="0">
                <a:solidFill>
                  <a:srgbClr val="00B050"/>
                </a:solidFill>
                <a:hlinkClick r:id="rId2"/>
              </a:rPr>
              <a:t>praca.gov.pl </a:t>
            </a:r>
            <a:endParaRPr lang="pl-PL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dirty="0"/>
              <a:t>lub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00B050"/>
                </a:solidFill>
              </a:rPr>
              <a:t>elektroniczną skrzynkę podawczą </a:t>
            </a:r>
            <a:r>
              <a:rPr lang="pl-PL" dirty="0">
                <a:solidFill>
                  <a:srgbClr val="00B050"/>
                </a:solidFill>
                <a:hlinkClick r:id="rId3"/>
              </a:rPr>
              <a:t>ePUAP</a:t>
            </a:r>
            <a:endParaRPr lang="pl-PL" dirty="0">
              <a:solidFill>
                <a:srgbClr val="00B050"/>
              </a:solidFill>
            </a:endParaRPr>
          </a:p>
          <a:p>
            <a:r>
              <a:rPr lang="pl-PL" dirty="0"/>
              <a:t>konieczność posiadania profilu zaufanego lub podpisu elektronicznego </a:t>
            </a:r>
          </a:p>
          <a:p>
            <a:r>
              <a:rPr lang="pl-PL" dirty="0"/>
              <a:t>wniosek może złożyć </a:t>
            </a:r>
            <a:r>
              <a:rPr lang="pl-PL" dirty="0">
                <a:solidFill>
                  <a:srgbClr val="00B050"/>
                </a:solidFill>
              </a:rPr>
              <a:t>pełnomocnik </a:t>
            </a:r>
            <a:r>
              <a:rPr lang="pl-PL" dirty="0" smtClean="0">
                <a:solidFill>
                  <a:srgbClr val="00B050"/>
                </a:solidFill>
              </a:rPr>
              <a:t/>
            </a:r>
            <a:br>
              <a:rPr lang="pl-PL" dirty="0" smtClean="0">
                <a:solidFill>
                  <a:srgbClr val="00B050"/>
                </a:solidFill>
              </a:rPr>
            </a:br>
            <a:r>
              <a:rPr lang="pl-PL" dirty="0" smtClean="0"/>
              <a:t>(</a:t>
            </a:r>
            <a:r>
              <a:rPr lang="pl-PL" dirty="0"/>
              <a:t>poprawne pełnomocnictwo </a:t>
            </a:r>
            <a:r>
              <a:rPr lang="pl-PL" dirty="0" smtClean="0"/>
              <a:t>+ opłata </a:t>
            </a:r>
            <a:r>
              <a:rPr lang="pl-PL" dirty="0"/>
              <a:t>skarbowa)</a:t>
            </a:r>
          </a:p>
        </p:txBody>
      </p:sp>
    </p:spTree>
    <p:extLst>
      <p:ext uri="{BB962C8B-B14F-4D97-AF65-F5344CB8AC3E}">
        <p14:creationId xmlns:p14="http://schemas.microsoft.com/office/powerpoint/2010/main" val="33810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1452</Words>
  <Application>Microsoft Office PowerPoint</Application>
  <PresentationFormat>Panoramiczny</PresentationFormat>
  <Paragraphs>242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Cambria</vt:lpstr>
      <vt:lpstr>Times New Roman</vt:lpstr>
      <vt:lpstr>Wingdings</vt:lpstr>
      <vt:lpstr>Motyw pakietu Office</vt:lpstr>
      <vt:lpstr>         PROJEKT PILOTAŻOWY   „NOWE SPOJRZENIE – NOWE MOŻLIWOŚCI.  MOJA FIRMA – TWOJE ZATRUDNIENIE”  wsparcie na rozwój lub przebranżowienie działalności gospodarczej </vt:lpstr>
      <vt:lpstr>Agenda spotkania</vt:lpstr>
      <vt:lpstr>Cele i założenia projektu</vt:lpstr>
      <vt:lpstr>Założenia projektu</vt:lpstr>
      <vt:lpstr>Pakiet podstawowy voucher na szkolenie</vt:lpstr>
      <vt:lpstr>Pakiet rozszerzony voucher na szkolenie + mikrodotacja</vt:lpstr>
      <vt:lpstr>Kto może skorzystać z projektu?</vt:lpstr>
      <vt:lpstr>Kto może skorzystać z projektu?</vt:lpstr>
      <vt:lpstr>Nabór i składanie wniosków </vt:lpstr>
      <vt:lpstr>Procedura składania wniosku</vt:lpstr>
      <vt:lpstr>Prezentacja programu PowerPoint</vt:lpstr>
      <vt:lpstr>Prezentacja programu PowerPoint</vt:lpstr>
      <vt:lpstr>Prezentacja programu PowerPoint</vt:lpstr>
      <vt:lpstr>Procedura składania wniosku</vt:lpstr>
      <vt:lpstr>Załączniki do wniosku</vt:lpstr>
      <vt:lpstr>Zasady oceny wniosków</vt:lpstr>
      <vt:lpstr>Zasady oceny wniosków etap I – ocena formalna </vt:lpstr>
      <vt:lpstr>Zasady oceny wniosków etap I – ocena formalna </vt:lpstr>
      <vt:lpstr>Zasady oceny wniosków etap II – ocena merytoryczna </vt:lpstr>
      <vt:lpstr>Zasady oceny wniosków etap II – ocena merytoryczna </vt:lpstr>
      <vt:lpstr>Zasady oceny wniosków etap II – ocena merytoryczna </vt:lpstr>
      <vt:lpstr>Zasady oceny wniosków etap II – ocena merytoryczna </vt:lpstr>
      <vt:lpstr>Prezentacja programu PowerPoint</vt:lpstr>
      <vt:lpstr>Voucher na szkolenie – realizacja i rozliczenie (§ 6 Zasad…)</vt:lpstr>
      <vt:lpstr>Voucher na szkolenie – realizacja i rozliczenie</vt:lpstr>
      <vt:lpstr>Mikrodotacja – realizacja i rozliczenie</vt:lpstr>
      <vt:lpstr>Ankieta końcowa udziału w projekcie</vt:lpstr>
      <vt:lpstr>Ankieta końcowa udziału w projekcie</vt:lpstr>
      <vt:lpstr>Deklaracja zatrudnienia</vt:lpstr>
      <vt:lpstr>Prezentacja programu PowerPoint</vt:lpstr>
      <vt:lpstr>STAŻ </vt:lpstr>
      <vt:lpstr>Prezentacja programu PowerPoint</vt:lpstr>
      <vt:lpstr>Pytania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PILOTAŻOWY   „NOWE SPOJRZENIE – NOWE MOŻLIWOŚCI.  MOJA FIRMA – TWOJE ZATRUDNIENIE”  wsparcie na rozwój lub przebranżownie działalności gospodarczych</dc:title>
  <dc:creator>Paulina Kęsy</dc:creator>
  <cp:lastModifiedBy>Małgorzata Plucińska</cp:lastModifiedBy>
  <cp:revision>18</cp:revision>
  <dcterms:created xsi:type="dcterms:W3CDTF">2021-10-06T10:53:46Z</dcterms:created>
  <dcterms:modified xsi:type="dcterms:W3CDTF">2021-10-27T12:24:45Z</dcterms:modified>
</cp:coreProperties>
</file>