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15"/>
  </p:handoutMasterIdLst>
  <p:sldIdLst>
    <p:sldId id="269" r:id="rId5"/>
    <p:sldId id="256" r:id="rId6"/>
    <p:sldId id="270" r:id="rId7"/>
    <p:sldId id="257" r:id="rId8"/>
    <p:sldId id="259" r:id="rId9"/>
    <p:sldId id="262" r:id="rId10"/>
    <p:sldId id="263" r:id="rId11"/>
    <p:sldId id="264" r:id="rId12"/>
    <p:sldId id="265" r:id="rId13"/>
    <p:sldId id="261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bez tytułu" id="{E3486866-786C-4B6F-92FB-20320864DDAB}">
          <p14:sldIdLst>
            <p14:sldId id="269"/>
            <p14:sldId id="256"/>
            <p14:sldId id="270"/>
            <p14:sldId id="257"/>
            <p14:sldId id="259"/>
            <p14:sldId id="262"/>
            <p14:sldId id="263"/>
            <p14:sldId id="264"/>
            <p14:sldId id="265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3A47F5-8509-4CB7-9FC2-E598BE45D097}" v="58" dt="2022-10-25T14:16:38.253"/>
    <p1510:client id="{1B2C0B9D-A173-4891-A1BD-8EB5653F5CE9}" v="1" dt="2022-10-26T05:47:13.2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675759A4-F574-93BA-8736-F8490C43F8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BC27718-03E0-31AE-0A7D-84ACF3B6B2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3A88B-B3E5-480B-9C2B-F7298EAFABA0}" type="datetimeFigureOut">
              <a:rPr lang="pl-PL" smtClean="0"/>
              <a:t>02.11.2022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BF1697B-BE69-0D3E-1060-BD521D45C7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CFC09AD-904A-8864-AAE3-2C109F8F5B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0102D-D7BD-4E5C-8F2D-344B6A7CC8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5339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Obraz zawierający sufit, budynek, wewnątrz&#10;&#10;Opis wygenerowany automatycznie">
            <a:extLst>
              <a:ext uri="{FF2B5EF4-FFF2-40B4-BE49-F238E27FC236}">
                <a16:creationId xmlns:a16="http://schemas.microsoft.com/office/drawing/2014/main" id="{0B4DCF74-EB1F-3D02-4054-BCB988A2D4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63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C04E87-8BBB-B8A9-B88E-C1308CFAD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23B114-8896-A48D-5796-0F97560C9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FD22DCD-7C0D-93AC-3168-5B8D400F9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9901E29-F84A-0452-860E-99FC43BB9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EDD6-4793-4E80-AC2F-20882C91BDE7}" type="datetimeFigureOut">
              <a:rPr lang="pl-PL" smtClean="0"/>
              <a:t>02.11.2022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5BF3621-02B1-CCF5-C46A-D08E9BF42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7B547FA-658D-52B7-BFEC-4064F3FA6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22A9-243B-4A66-A41D-A6AA144D7C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7124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F76AC8-8803-5932-A5F9-9DB806594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DD78302-1E0F-505D-B8C0-31DC8F5681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9B0E104-822C-9577-2E06-554A70009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3CDB8D9-1FF5-44DA-7144-90E9B9AFE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EDD6-4793-4E80-AC2F-20882C91BDE7}" type="datetimeFigureOut">
              <a:rPr lang="pl-PL" smtClean="0"/>
              <a:t>02.11.2022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681426A-A268-D2D2-4D56-1A4F630EE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ECCF33E-FD44-8612-8E89-CB1762BB2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22A9-243B-4A66-A41D-A6AA144D7C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241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FA129B-F627-74B3-0025-F210C3065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0C4CFA7-03DD-8B22-BD6F-C0D638A20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B1C9E27-26EC-634B-2F34-66CBA6261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EDD6-4793-4E80-AC2F-20882C91BDE7}" type="datetimeFigureOut">
              <a:rPr lang="pl-PL" smtClean="0"/>
              <a:t>02.11.2022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D3C10D6-CFD4-2FC2-839C-F502BD387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CA3C5B5-AD98-F0E7-369F-588E6D787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22A9-243B-4A66-A41D-A6AA144D7C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5491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2F8B2E67-86CE-E137-4217-020CD759AA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81A4C3D-67F4-F3B1-0E99-515A96420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FAC79E4-E599-544D-F946-42563B1DA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EDD6-4793-4E80-AC2F-20882C91BDE7}" type="datetimeFigureOut">
              <a:rPr lang="pl-PL" smtClean="0"/>
              <a:t>02.11.2022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C2D3C11-7FFB-78E9-4B0E-DB9854CD8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A895692-7A49-5B7C-A0C3-7F9D5711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22A9-243B-4A66-A41D-A6AA144D7C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6737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E29556A2-8FF8-2930-3138-590FF4C355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0813"/>
            <a:ext cx="121920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D5B9C3C7-2E52-C524-D94E-E94BEE1A75B9}"/>
              </a:ext>
            </a:extLst>
          </p:cNvPr>
          <p:cNvSpPr/>
          <p:nvPr userDrawn="1"/>
        </p:nvSpPr>
        <p:spPr>
          <a:xfrm>
            <a:off x="84651" y="6513480"/>
            <a:ext cx="22549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en-US" sz="1400" i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akademia.novol.pl</a:t>
            </a:r>
            <a:endParaRPr lang="pl-PL" sz="1400" i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17885377-F20C-7D21-956A-7AAD92CA75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969" y="6527569"/>
            <a:ext cx="293688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BA00C526-A611-B575-C30D-D3A8460415CF}"/>
              </a:ext>
            </a:extLst>
          </p:cNvPr>
          <p:cNvSpPr/>
          <p:nvPr userDrawn="1"/>
        </p:nvSpPr>
        <p:spPr>
          <a:xfrm>
            <a:off x="9346657" y="6525855"/>
            <a:ext cx="2760692" cy="2954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defRPr/>
            </a:pPr>
            <a:r>
              <a:rPr lang="pl-PL" altLang="en-US" sz="140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facebook.com/</a:t>
            </a:r>
            <a:r>
              <a:rPr lang="pl-PL" altLang="en-US" sz="1400" err="1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akademiaNOVOL</a:t>
            </a:r>
            <a:endParaRPr lang="pl-PL" altLang="en-US" sz="140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62B4D38E-6385-A67F-B4EA-679D28818D49}"/>
              </a:ext>
            </a:extLst>
          </p:cNvPr>
          <p:cNvCxnSpPr>
            <a:cxnSpLocks/>
          </p:cNvCxnSpPr>
          <p:nvPr userDrawn="1"/>
        </p:nvCxnSpPr>
        <p:spPr>
          <a:xfrm>
            <a:off x="417160" y="1063876"/>
            <a:ext cx="7230549" cy="6839"/>
          </a:xfrm>
          <a:prstGeom prst="line">
            <a:avLst/>
          </a:prstGeom>
          <a:ln w="31750">
            <a:solidFill>
              <a:srgbClr val="E31E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21016648-1200-E4CD-A365-DCAE8EFFFA65}"/>
              </a:ext>
            </a:extLst>
          </p:cNvPr>
          <p:cNvSpPr txBox="1"/>
          <p:nvPr userDrawn="1"/>
        </p:nvSpPr>
        <p:spPr>
          <a:xfrm>
            <a:off x="358970" y="389888"/>
            <a:ext cx="8036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b="1"/>
              <a:t>VIII OGÓLNOPOLSKI TURNIEJ MŁODEGO LAKIERNIKA</a:t>
            </a:r>
          </a:p>
        </p:txBody>
      </p:sp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50A3B5D5-F833-BC53-13A3-7EFD8131E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" t="17012" r="9295" b="16455"/>
          <a:stretch/>
        </p:blipFill>
        <p:spPr>
          <a:xfrm>
            <a:off x="9584988" y="36743"/>
            <a:ext cx="2522361" cy="95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7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81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2BC00B-8E78-40EF-4E1F-35FD08B32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B8A72C4-32CD-1D5C-FCBA-0192203F6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2EB2045-E86B-DFFF-418C-C04A7F02A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EDD6-4793-4E80-AC2F-20882C91BDE7}" type="datetimeFigureOut">
              <a:rPr lang="pl-PL" smtClean="0"/>
              <a:t>02.11.2022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3383981-4025-1F8B-DEE0-391683EC4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C77B4EF-09FA-DE64-1F0E-AA34A9A81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22A9-243B-4A66-A41D-A6AA144D7C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2124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F6E696-55C4-6DDB-0FB7-0EF73B6C0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2B6C8B0-5C3F-35DC-EA00-FC784144F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5C12493-65A5-6198-495D-F1261B69A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EDD6-4793-4E80-AC2F-20882C91BDE7}" type="datetimeFigureOut">
              <a:rPr lang="pl-PL" smtClean="0"/>
              <a:t>02.11.2022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7094BEC-E714-0EAA-B061-9F59BDAF8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5769638-5B10-1096-DB2B-CAE9DDDDD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22A9-243B-4A66-A41D-A6AA144D7C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5337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2AAD9C-5141-FBAF-3C3C-D734F61AC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5223A9E-9813-7389-FEAB-C2571E7582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ABFC1CF-8BE6-9B59-AEFA-81F037619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002FB1C-0203-80E2-9234-3EC468192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EDD6-4793-4E80-AC2F-20882C91BDE7}" type="datetimeFigureOut">
              <a:rPr lang="pl-PL" smtClean="0"/>
              <a:t>02.11.2022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AFDEEE7-3568-B06D-948F-06C9C617F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BF2B4F0-2751-EA5D-946B-D0030B861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22A9-243B-4A66-A41D-A6AA144D7C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4696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F536BC-4D9F-FAA4-C01B-0B6673833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FAE06FA-176C-E55E-038D-6821346CA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5DE7350-BF00-07F2-A043-0287F07C53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2E62014-0D82-8A98-6260-239C86611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703CD44-96FB-C153-69E5-04A7DCDB9E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B6EB525C-F5A1-9475-12D0-37BA39D3E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EDD6-4793-4E80-AC2F-20882C91BDE7}" type="datetimeFigureOut">
              <a:rPr lang="pl-PL" smtClean="0"/>
              <a:t>02.11.2022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4A1AC20-E84F-225F-F113-042D83A5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4EB1D84-DB2C-FA61-270E-CDF558887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22A9-243B-4A66-A41D-A6AA144D7C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1143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3CFD1E-8769-8533-5A21-42BEC89F9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88D4F10-9EE4-06B2-0DAF-1BBDD4ECD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EDD6-4793-4E80-AC2F-20882C91BDE7}" type="datetimeFigureOut">
              <a:rPr lang="pl-PL" smtClean="0"/>
              <a:t>02.11.2022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FBBB972-3CDA-AB47-DBED-F84F471FA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49591A3-87FC-D625-16F8-1C3DC65A6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22A9-243B-4A66-A41D-A6AA144D7C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1841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E636CCE-03C7-5AEB-D1A0-95E4E673E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EDD6-4793-4E80-AC2F-20882C91BDE7}" type="datetimeFigureOut">
              <a:rPr lang="pl-PL" smtClean="0"/>
              <a:t>02.11.2022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3CB910B-F7EB-64B8-B1B4-069802D52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22D1CCB-60DA-EA35-1EB8-7DC145B79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22A9-243B-4A66-A41D-A6AA144D7C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7635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8BAC549-6120-D97C-F156-E946BFE56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A0D85F4-2DF6-6910-FD12-8AD97F61C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A8EA3C-C530-9D95-C90D-7367BD4D4D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CEDD6-4793-4E80-AC2F-20882C91BDE7}" type="datetimeFigureOut">
              <a:rPr lang="pl-PL" smtClean="0"/>
              <a:t>02.11.2022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619E285-6286-B0A6-5528-AC9BEF2DB8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338A35A-A35E-848A-039F-1C4B931D9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722A9-243B-4A66-A41D-A6AA144D7C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84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michal.sztuba@novol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ovol.com/ntrainin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4.png"/><Relationship Id="rId4" Type="http://schemas.openxmlformats.org/officeDocument/2006/relationships/image" Target="../media/image21.jpe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9C8DEC-971C-59EA-9BC0-93BCF5F39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0813"/>
            <a:ext cx="121920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D5067EC8-DD61-149B-1EA8-380C6EFE8BDC}"/>
              </a:ext>
            </a:extLst>
          </p:cNvPr>
          <p:cNvSpPr/>
          <p:nvPr/>
        </p:nvSpPr>
        <p:spPr>
          <a:xfrm>
            <a:off x="84651" y="6513480"/>
            <a:ext cx="22549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en-US" sz="1400" i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akademia.novol.pl</a:t>
            </a:r>
            <a:endParaRPr lang="pl-PL" sz="1400" i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1927E3D-CDBD-B4F4-40EC-F2E0502F0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969" y="6527569"/>
            <a:ext cx="293688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5131F37D-E0DC-3AA5-8479-7D935D50A7FA}"/>
              </a:ext>
            </a:extLst>
          </p:cNvPr>
          <p:cNvSpPr/>
          <p:nvPr/>
        </p:nvSpPr>
        <p:spPr>
          <a:xfrm>
            <a:off x="9346657" y="6525855"/>
            <a:ext cx="2760692" cy="2954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defRPr/>
            </a:pPr>
            <a:r>
              <a:rPr lang="pl-PL" altLang="en-US" sz="140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facebook.com/</a:t>
            </a:r>
            <a:r>
              <a:rPr lang="pl-PL" altLang="en-US" sz="1400" err="1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akademiaNOVOL</a:t>
            </a:r>
            <a:endParaRPr lang="pl-PL" altLang="en-US" sz="140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1693C2A-E202-64E7-C94A-A00E5BE09F40}"/>
              </a:ext>
            </a:extLst>
          </p:cNvPr>
          <p:cNvSpPr/>
          <p:nvPr/>
        </p:nvSpPr>
        <p:spPr>
          <a:xfrm>
            <a:off x="2511756" y="6455186"/>
            <a:ext cx="62665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en-US" sz="2000" b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Centrum szkoleniowe NOVOL 12.12.2022</a:t>
            </a:r>
            <a:endParaRPr lang="pl-PL" sz="2000">
              <a:solidFill>
                <a:schemeClr val="bg1">
                  <a:lumMod val="9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B816DCF2-A111-EA18-17FC-7CC87DB82DD8}"/>
              </a:ext>
            </a:extLst>
          </p:cNvPr>
          <p:cNvCxnSpPr>
            <a:cxnSpLocks/>
          </p:cNvCxnSpPr>
          <p:nvPr/>
        </p:nvCxnSpPr>
        <p:spPr>
          <a:xfrm>
            <a:off x="417160" y="1024276"/>
            <a:ext cx="7230549" cy="6839"/>
          </a:xfrm>
          <a:prstGeom prst="line">
            <a:avLst/>
          </a:prstGeom>
          <a:ln w="31750">
            <a:solidFill>
              <a:srgbClr val="E31E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21AE0466-ADC9-CF52-37C8-1948EB45D0FC}"/>
              </a:ext>
            </a:extLst>
          </p:cNvPr>
          <p:cNvSpPr txBox="1"/>
          <p:nvPr/>
        </p:nvSpPr>
        <p:spPr>
          <a:xfrm>
            <a:off x="329780" y="236232"/>
            <a:ext cx="10177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/>
              <a:t>VIII OGÓLNOPOLSKI TURNIEJ MŁODEGO LAKIERNIKA</a:t>
            </a:r>
          </a:p>
        </p:txBody>
      </p:sp>
      <p:pic>
        <p:nvPicPr>
          <p:cNvPr id="8" name="Obraz 7" descr="Obraz zawierający osoba&#10;&#10;Opis wygenerowany automatycznie">
            <a:extLst>
              <a:ext uri="{FF2B5EF4-FFF2-40B4-BE49-F238E27FC236}">
                <a16:creationId xmlns:a16="http://schemas.microsoft.com/office/drawing/2014/main" id="{272C4090-2E9D-BB9D-F086-C6AF1BD8C6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9718">
            <a:off x="211701" y="1336431"/>
            <a:ext cx="2951052" cy="1967368"/>
          </a:xfrm>
          <a:prstGeom prst="rect">
            <a:avLst/>
          </a:prstGeom>
        </p:spPr>
      </p:pic>
      <p:pic>
        <p:nvPicPr>
          <p:cNvPr id="10" name="Obraz 9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BD949B38-B268-C87D-6FBB-C1A46979B4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6275">
            <a:off x="7155664" y="3861227"/>
            <a:ext cx="3115544" cy="2077029"/>
          </a:xfrm>
          <a:prstGeom prst="rect">
            <a:avLst/>
          </a:prstGeom>
        </p:spPr>
      </p:pic>
      <p:pic>
        <p:nvPicPr>
          <p:cNvPr id="12" name="Obraz 11" descr="Obraz zawierający osoba, wewnątrz, przygotowywanie&#10;&#10;Opis wygenerowany automatycznie">
            <a:extLst>
              <a:ext uri="{FF2B5EF4-FFF2-40B4-BE49-F238E27FC236}">
                <a16:creationId xmlns:a16="http://schemas.microsoft.com/office/drawing/2014/main" id="{4BBA9A28-8451-3D63-16B4-01E6413BB31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1777">
            <a:off x="1104656" y="4034838"/>
            <a:ext cx="3115542" cy="2077028"/>
          </a:xfrm>
          <a:prstGeom prst="rect">
            <a:avLst/>
          </a:prstGeom>
        </p:spPr>
      </p:pic>
      <p:pic>
        <p:nvPicPr>
          <p:cNvPr id="17" name="Obraz 16" descr="Obraz zawierający tekst, wewnątrz, osoba&#10;&#10;Opis wygenerowany automatycznie">
            <a:extLst>
              <a:ext uri="{FF2B5EF4-FFF2-40B4-BE49-F238E27FC236}">
                <a16:creationId xmlns:a16="http://schemas.microsoft.com/office/drawing/2014/main" id="{036AEF27-A4F0-13E7-C3A1-416F1530138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9993">
            <a:off x="8571568" y="1590314"/>
            <a:ext cx="2951052" cy="1967368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7E83FD1-6F24-3D6C-F5E0-7E7E8A1B6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478" y="3913993"/>
            <a:ext cx="1872996" cy="18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az 14" descr="Obraz zawierający tekst&#10;&#10;Opis wygenerowany automatycznie">
            <a:extLst>
              <a:ext uri="{FF2B5EF4-FFF2-40B4-BE49-F238E27FC236}">
                <a16:creationId xmlns:a16="http://schemas.microsoft.com/office/drawing/2014/main" id="{B0F4D262-6262-AB13-0890-9FDDC4021B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" t="20129" r="6382" b="15532"/>
          <a:stretch/>
        </p:blipFill>
        <p:spPr>
          <a:xfrm>
            <a:off x="3703112" y="1688076"/>
            <a:ext cx="4286791" cy="150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79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D459302-D2ED-558A-8B5D-40EAB825D7A9}"/>
              </a:ext>
            </a:extLst>
          </p:cNvPr>
          <p:cNvSpPr txBox="1"/>
          <p:nvPr/>
        </p:nvSpPr>
        <p:spPr>
          <a:xfrm>
            <a:off x="342922" y="1610678"/>
            <a:ext cx="10601002" cy="4620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KONTAKT: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24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7">
              <a:lnSpc>
                <a:spcPct val="107000"/>
              </a:lnSpc>
              <a:spcAft>
                <a:spcPts val="800"/>
              </a:spcAft>
            </a:pPr>
            <a:r>
              <a:rPr lang="pl-PL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mgr inż. Michał Sztuba</a:t>
            </a:r>
          </a:p>
          <a:p>
            <a:pPr lvl="7">
              <a:lnSpc>
                <a:spcPct val="107000"/>
              </a:lnSpc>
              <a:spcAft>
                <a:spcPts val="800"/>
              </a:spcAft>
            </a:pPr>
            <a:r>
              <a:rPr lang="pl-PL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Koord</a:t>
            </a:r>
            <a:r>
              <a:rPr lang="pl-PL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ynator Projektów Szkoleniowych NOVOL</a:t>
            </a:r>
          </a:p>
          <a:p>
            <a:pPr lvl="7">
              <a:lnSpc>
                <a:spcPct val="107000"/>
              </a:lnSpc>
              <a:spcAft>
                <a:spcPts val="800"/>
              </a:spcAft>
            </a:pPr>
            <a:r>
              <a:rPr lang="pl-PL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michal.sztuba@novol.com</a:t>
            </a:r>
            <a:endParaRPr lang="pl-PL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7">
              <a:lnSpc>
                <a:spcPct val="107000"/>
              </a:lnSpc>
              <a:spcAft>
                <a:spcPts val="800"/>
              </a:spcAft>
            </a:pPr>
            <a:r>
              <a:rPr lang="pl-PL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tel. 502-075-451</a:t>
            </a:r>
          </a:p>
          <a:p>
            <a:pPr lvl="7"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NOVOL Sp. 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o.o.</a:t>
            </a:r>
          </a:p>
          <a:p>
            <a:pPr lvl="7"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ul. Żabikowska 7/9</a:t>
            </a:r>
          </a:p>
          <a:p>
            <a:pPr lvl="7"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62-052 Komorniki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671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60BD24B0-5A98-F5A7-9B01-86AD0AD6655C}"/>
              </a:ext>
            </a:extLst>
          </p:cNvPr>
          <p:cNvSpPr txBox="1"/>
          <p:nvPr/>
        </p:nvSpPr>
        <p:spPr>
          <a:xfrm>
            <a:off x="304100" y="1534124"/>
            <a:ext cx="8193948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ORGANIZATORZY TURNIEJU: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2CEB6B1-EAA5-35DB-19FD-23ECAEBB4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148" y="2274007"/>
            <a:ext cx="3407077" cy="315318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255F154-8091-5F63-7CC9-019A17793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009" y="4685843"/>
            <a:ext cx="308610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2F5693D0-6BB9-757A-3E13-7DFC8B986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819" y="2523675"/>
            <a:ext cx="1805179" cy="181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273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60BD24B0-5A98-F5A7-9B01-86AD0AD6655C}"/>
              </a:ext>
            </a:extLst>
          </p:cNvPr>
          <p:cNvSpPr txBox="1"/>
          <p:nvPr/>
        </p:nvSpPr>
        <p:spPr>
          <a:xfrm>
            <a:off x="304100" y="1534124"/>
            <a:ext cx="8193948" cy="4496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PARTNERZY TURNIEJU: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l-PL" sz="24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artner platynowy: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l-PL" sz="24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artner złoty: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l-PL" sz="24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artner: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18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17B172E-43DD-5FEA-0105-4299EE730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780" y="5079270"/>
            <a:ext cx="2117854" cy="66924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EF571F9-4CBB-80AA-5AEA-EB25C36736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665" y="2296633"/>
            <a:ext cx="3627016" cy="101556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CCD7D75-A504-9282-BBDF-B7242DC197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18"/>
          <a:stretch/>
        </p:blipFill>
        <p:spPr>
          <a:xfrm>
            <a:off x="4535968" y="3745459"/>
            <a:ext cx="2607478" cy="9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77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7F4FD957-61B9-C9C3-5FD3-2F651B91CF86}"/>
              </a:ext>
            </a:extLst>
          </p:cNvPr>
          <p:cNvSpPr txBox="1"/>
          <p:nvPr/>
        </p:nvSpPr>
        <p:spPr>
          <a:xfrm>
            <a:off x="287322" y="1838711"/>
            <a:ext cx="7329881" cy="873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4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PATRONAT MEDIALNY: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18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az 1">
            <a:extLst>
              <a:ext uri="{FF2B5EF4-FFF2-40B4-BE49-F238E27FC236}">
                <a16:creationId xmlns:a16="http://schemas.microsoft.com/office/drawing/2014/main" id="{DA6BD2A5-EC08-86E8-DE4B-1B518A581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95" y="2360609"/>
            <a:ext cx="4600733" cy="194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D4C2CB7-2D65-B7D0-7CEC-EAF1AF625D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7" b="82516"/>
          <a:stretch/>
        </p:blipFill>
        <p:spPr>
          <a:xfrm>
            <a:off x="6194032" y="4345717"/>
            <a:ext cx="4805619" cy="90079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259475D-9EDB-2C57-0C15-03D4BDD7AA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22" t="9966" r="8935" b="55936"/>
          <a:stretch/>
        </p:blipFill>
        <p:spPr>
          <a:xfrm>
            <a:off x="6096000" y="2614489"/>
            <a:ext cx="4958607" cy="143394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9F32A43-C7F0-2C74-0FF5-333ECBDCD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111" y="4147015"/>
            <a:ext cx="4445254" cy="136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31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7E820A0-887A-F4E9-E927-F2042ED605DA}"/>
              </a:ext>
            </a:extLst>
          </p:cNvPr>
          <p:cNvSpPr txBox="1"/>
          <p:nvPr/>
        </p:nvSpPr>
        <p:spPr>
          <a:xfrm>
            <a:off x="277762" y="1235632"/>
            <a:ext cx="11343624" cy="5037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WPROWADZENIE: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Obecna sytuacja na rynku pracy powoduje, że pracodawcy mają coraz większy problem </a:t>
            </a:r>
            <a:b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poszukaniem i zatrudnieniem wykwalifikowanej kadry pracowniczej.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Wychodząc naprzeciw oczekiwaniom rynku i mając na względzie potrzeby podejmowania działań na rzecz eksponowania talentów adeptów nauki zawodu lakiernik, promocji edukacji zawodowej, podniesienia prestiżu szkolnictwa branżowego oraz rozwoju rzemiosła - Wielkopolska Izba Rzemieślnicza w Poznaniu oraz firma NOVOL - organizują </a:t>
            </a: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Ogólnopolski Turniej Młodego Lakiernika – OTML.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Wydarzenie to jest turniejem zawodowym, tematycznie związanym z wiedzą </a:t>
            </a:r>
            <a:b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umiejętnościami dotyczącymi zawodu lakiernik samochodowy.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679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7E820A0-887A-F4E9-E927-F2042ED605DA}"/>
              </a:ext>
            </a:extLst>
          </p:cNvPr>
          <p:cNvSpPr txBox="1"/>
          <p:nvPr/>
        </p:nvSpPr>
        <p:spPr>
          <a:xfrm>
            <a:off x="322537" y="1195541"/>
            <a:ext cx="11341380" cy="5277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CELE TURNIEJU:</a:t>
            </a:r>
            <a:endParaRPr lang="pl-PL" sz="8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promowanie młodych adeptów nauki zawodu lakiernika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popularyzowanie szkolnictwa zawodowego i podniesienie jego rangi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prezentowanie wysokich umiejętności kształcącej się młodzieży oraz możliwość </a:t>
            </a:r>
            <a:r>
              <a:rPr lang="pl-PL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samopromocji</a:t>
            </a:r>
            <a:endParaRPr lang="pl-PL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dla uczniów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zachęcanie młodzieży do szukania różnych form kształcenia i doskonalenia zawodowego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rozwój i tworzenie relacji oraz przyjemnych warunków współpracy na linii: szkoły, nauczyciele, uczniowie, rzemieślnicy, zakłady pracy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rozbudzanie wśród młodzieży chęci dodatkowego doskonalenia poprzez możliwość rywalizacji </a:t>
            </a:r>
            <a:b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najwyższym poziomie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promocja nowoczesnych technologii i możliwość stosowania ich przez kształcących się uczniów co przekłada się na ich rozwój zawodowy</a:t>
            </a:r>
          </a:p>
        </p:txBody>
      </p:sp>
    </p:spTree>
    <p:extLst>
      <p:ext uri="{BB962C8B-B14F-4D97-AF65-F5344CB8AC3E}">
        <p14:creationId xmlns:p14="http://schemas.microsoft.com/office/powerpoint/2010/main" val="1725995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7E820A0-887A-F4E9-E927-F2042ED605DA}"/>
              </a:ext>
            </a:extLst>
          </p:cNvPr>
          <p:cNvSpPr txBox="1"/>
          <p:nvPr/>
        </p:nvSpPr>
        <p:spPr>
          <a:xfrm>
            <a:off x="253850" y="1450233"/>
            <a:ext cx="11684300" cy="4613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ETAPY TURNIEJU: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indent="-400050">
              <a:lnSpc>
                <a:spcPct val="107000"/>
              </a:lnSpc>
              <a:spcAft>
                <a:spcPts val="800"/>
              </a:spcAft>
              <a:buAutoNum type="romanUcPeriod"/>
            </a:pPr>
            <a:r>
              <a:rPr lang="pl-PL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Rejestracja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Warunkiem wzięcia udziału w turnieju jest rejestracja na platformie szkoleniowej 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www.novol.com/ntraining </a:t>
            </a:r>
            <a:b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oraz wypełnienie formularza rejestracyjnego  znajdującego się w zakładce 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VIII OTML</a:t>
            </a:r>
          </a:p>
          <a:p>
            <a:pPr marL="400050" indent="-400050">
              <a:lnSpc>
                <a:spcPct val="107000"/>
              </a:lnSpc>
              <a:spcAft>
                <a:spcPts val="800"/>
              </a:spcAft>
              <a:buAutoNum type="romanUcPeriod"/>
            </a:pPr>
            <a:r>
              <a:rPr lang="pl-PL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Etap eliminacyjny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Odbędzie się w formie testu teoretycznego w dniu </a:t>
            </a:r>
            <a:r>
              <a:rPr lang="pl-PL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GRUDNIA 2022 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w/w platformie szkoleniowej.</a:t>
            </a:r>
            <a:b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Pytanie testowe odnosić się będą do materiałów szkoleniowych znajdujących się w zakładce „Akademia NOVOL” </a:t>
            </a:r>
            <a:b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platformie szkoleniowej 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www.novol.com/ntraining </a:t>
            </a:r>
            <a:b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finału zakwalifikuje się 8 uczniów z najlepszymi wynikami z testu teoretycznego.</a:t>
            </a:r>
          </a:p>
          <a:p>
            <a:pPr marL="400050" indent="-400050">
              <a:lnSpc>
                <a:spcPct val="107000"/>
              </a:lnSpc>
              <a:spcAft>
                <a:spcPts val="800"/>
              </a:spcAft>
              <a:buAutoNum type="romanUcPeriod" startAt="3"/>
            </a:pPr>
            <a:r>
              <a:rPr lang="pl-PL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Etap finałowy </a:t>
            </a:r>
            <a:b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Etap praktyczny odbędzie się </a:t>
            </a:r>
            <a:r>
              <a:rPr lang="pl-PL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GRUDNIA 2022</a:t>
            </a:r>
            <a:r>
              <a:rPr lang="pl-PL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Centrum Szkoleniowym firmy NOVOL w Komornikach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Podczas trwania OTML organizator zapewnia bezpłatny nocleg i wyżywienia dla uczestników turnieju oraz ich opiekunów.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85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7F4FD957-61B9-C9C3-5FD3-2F651B91CF86}"/>
              </a:ext>
            </a:extLst>
          </p:cNvPr>
          <p:cNvSpPr txBox="1"/>
          <p:nvPr/>
        </p:nvSpPr>
        <p:spPr>
          <a:xfrm>
            <a:off x="333297" y="1716556"/>
            <a:ext cx="7329881" cy="873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4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NAGRODY UFUNDOWANE PRZEZ PARTNERÓW: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18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AB07B34-22CE-CED2-A442-637A56402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058" y="2492166"/>
            <a:ext cx="1068201" cy="205311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7EFD17D-3D73-6B2C-EF76-AA0CA6942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75" y="2488467"/>
            <a:ext cx="1114317" cy="205311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CAC5E60-007D-54CF-A1C6-F4814AB9A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605" y="2488467"/>
            <a:ext cx="2053110" cy="205311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050DB48-23E6-AE21-ABD0-E153116757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928"/>
          <a:stretch/>
        </p:blipFill>
        <p:spPr>
          <a:xfrm rot="21173786">
            <a:off x="9163006" y="1883102"/>
            <a:ext cx="2186037" cy="1794142"/>
          </a:xfrm>
          <a:prstGeom prst="rect">
            <a:avLst/>
          </a:prstGeom>
        </p:spPr>
      </p:pic>
      <p:pic>
        <p:nvPicPr>
          <p:cNvPr id="12" name="Obraz 2" descr="Obraz zawierający czarny, narzędzie, bufor&#10;&#10;Opis wygenerowany automatycznie">
            <a:extLst>
              <a:ext uri="{FF2B5EF4-FFF2-40B4-BE49-F238E27FC236}">
                <a16:creationId xmlns:a16="http://schemas.microsoft.com/office/drawing/2014/main" id="{DEFF5463-870B-2DCC-5901-EC01911062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2165" y="3662913"/>
            <a:ext cx="1607720" cy="1084647"/>
          </a:xfrm>
          <a:prstGeom prst="rect">
            <a:avLst/>
          </a:prstGeom>
        </p:spPr>
      </p:pic>
      <p:pic>
        <p:nvPicPr>
          <p:cNvPr id="14" name="Obraz 13" descr="Obraz zawierający urządzenie&#10;&#10;Opis wygenerowany automatycznie">
            <a:extLst>
              <a:ext uri="{FF2B5EF4-FFF2-40B4-BE49-F238E27FC236}">
                <a16:creationId xmlns:a16="http://schemas.microsoft.com/office/drawing/2014/main" id="{74B9A9CF-B143-095B-2C28-3101D280CD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"/>
          <a:stretch/>
        </p:blipFill>
        <p:spPr>
          <a:xfrm>
            <a:off x="5053573" y="2488467"/>
            <a:ext cx="1212322" cy="2053111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DAB010F8-D6B7-1B67-C343-556F406F6B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9936" y="5299879"/>
            <a:ext cx="1607720" cy="508039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A613692E-B65A-E3C9-5F3B-CEB911D323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69" y="5060354"/>
            <a:ext cx="2983430" cy="835361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B8EBBDAB-42BD-B7FF-3AA7-F67D22C3B0A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18"/>
          <a:stretch/>
        </p:blipFill>
        <p:spPr>
          <a:xfrm>
            <a:off x="5276192" y="5212084"/>
            <a:ext cx="1979405" cy="68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93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7F4FD957-61B9-C9C3-5FD3-2F651B91CF86}"/>
              </a:ext>
            </a:extLst>
          </p:cNvPr>
          <p:cNvSpPr txBox="1"/>
          <p:nvPr/>
        </p:nvSpPr>
        <p:spPr>
          <a:xfrm>
            <a:off x="329267" y="1418661"/>
            <a:ext cx="7329881" cy="216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4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NAGRODY UFUNDOWANE PRZEZ FIRMĘ </a:t>
            </a:r>
            <a:r>
              <a:rPr lang="pl-PL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NOVOL:</a:t>
            </a:r>
            <a:endParaRPr lang="pl-PL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l-PL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pl-PL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ouchery na szkolenia lakiernicze dla finalistów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l-PL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l-PL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rodukty firmy NOVOL, pakiety gadżetów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18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az 3" descr="Obraz zawierający tekst, osoba, grupa, pozujący&#10;&#10;Opis wygenerowany automatycznie">
            <a:extLst>
              <a:ext uri="{FF2B5EF4-FFF2-40B4-BE49-F238E27FC236}">
                <a16:creationId xmlns:a16="http://schemas.microsoft.com/office/drawing/2014/main" id="{7B01B3D5-CC0C-E994-AD72-94B15DBDB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555" y="2986481"/>
            <a:ext cx="4876103" cy="3250735"/>
          </a:xfrm>
          <a:prstGeom prst="rect">
            <a:avLst/>
          </a:prstGeom>
        </p:spPr>
      </p:pic>
      <p:pic>
        <p:nvPicPr>
          <p:cNvPr id="6" name="Obraz 5" descr="Obraz zawierający tekst, osoba, wewnątrz, podłoże&#10;&#10;Opis wygenerowany automatycznie">
            <a:extLst>
              <a:ext uri="{FF2B5EF4-FFF2-40B4-BE49-F238E27FC236}">
                <a16:creationId xmlns:a16="http://schemas.microsoft.com/office/drawing/2014/main" id="{AB849AD2-1144-3460-6332-022B165A6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92" y="2986481"/>
            <a:ext cx="4876103" cy="325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1325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C4542DEB62ACA40B23E57959DB24135" ma:contentTypeVersion="11" ma:contentTypeDescription="Utwórz nowy dokument." ma:contentTypeScope="" ma:versionID="33640d6df54b9c0b94cd4415c27c8812">
  <xsd:schema xmlns:xsd="http://www.w3.org/2001/XMLSchema" xmlns:xs="http://www.w3.org/2001/XMLSchema" xmlns:p="http://schemas.microsoft.com/office/2006/metadata/properties" xmlns:ns2="0e4b28e8-cbca-4bd1-8d23-1822c3c7efca" xmlns:ns3="08729397-0a32-4f3c-953d-7c9e7a0c37e1" targetNamespace="http://schemas.microsoft.com/office/2006/metadata/properties" ma:root="true" ma:fieldsID="187f9b02572ae79770fbd6bbd772c8ad" ns2:_="" ns3:_="">
    <xsd:import namespace="0e4b28e8-cbca-4bd1-8d23-1822c3c7efca"/>
    <xsd:import namespace="08729397-0a32-4f3c-953d-7c9e7a0c37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b28e8-cbca-4bd1-8d23-1822c3c7ef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Tagi obrazów" ma:readOnly="false" ma:fieldId="{5cf76f15-5ced-4ddc-b409-7134ff3c332f}" ma:taxonomyMulti="true" ma:sspId="3290485c-caf9-4969-aa12-598e06313f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729397-0a32-4f3c-953d-7c9e7a0c37e1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67d82d0-b8ab-4cac-943f-a361a7f6d219}" ma:internalName="TaxCatchAll" ma:showField="CatchAllData" ma:web="08729397-0a32-4f3c-953d-7c9e7a0c37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4b28e8-cbca-4bd1-8d23-1822c3c7efca">
      <Terms xmlns="http://schemas.microsoft.com/office/infopath/2007/PartnerControls"/>
    </lcf76f155ced4ddcb4097134ff3c332f>
    <TaxCatchAll xmlns="08729397-0a32-4f3c-953d-7c9e7a0c37e1" xsi:nil="true"/>
  </documentManagement>
</p:properties>
</file>

<file path=customXml/itemProps1.xml><?xml version="1.0" encoding="utf-8"?>
<ds:datastoreItem xmlns:ds="http://schemas.openxmlformats.org/officeDocument/2006/customXml" ds:itemID="{CBC83F49-D4D8-4108-A383-AD7AD07101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7AE23D-CF53-468C-ACDE-2A6771D3C35C}">
  <ds:schemaRefs>
    <ds:schemaRef ds:uri="08729397-0a32-4f3c-953d-7c9e7a0c37e1"/>
    <ds:schemaRef ds:uri="0e4b28e8-cbca-4bd1-8d23-1822c3c7efc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E6A0161-0C1D-46AA-B8C3-95E7FDAA6F2B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08729397-0a32-4f3c-953d-7c9e7a0c37e1"/>
    <ds:schemaRef ds:uri="0e4b28e8-cbca-4bd1-8d23-1822c3c7efca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1963</TotalTime>
  <Words>404</Words>
  <Application>Microsoft Office PowerPoint</Application>
  <PresentationFormat>Panoramiczny</PresentationFormat>
  <Paragraphs>50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Lato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Michał Sztuba</dc:creator>
  <cp:lastModifiedBy>Iwona Derda</cp:lastModifiedBy>
  <cp:revision>6</cp:revision>
  <dcterms:created xsi:type="dcterms:W3CDTF">2022-10-24T11:09:20Z</dcterms:created>
  <dcterms:modified xsi:type="dcterms:W3CDTF">2022-11-03T13:41:26Z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0x0101009C4542DEB62ACA40B23E57959DB24135</vt:lpwstr>
  </property>
  <property fmtid="{D5CDD505-2E9C-101B-9397-08002B2CF9AE}" pid="3" name="MediaServiceImageTags">
    <vt:lpwstr/>
  </property>
</Properties>
</file>